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1033" r:id="rId2"/>
    <p:sldId id="1056" r:id="rId3"/>
    <p:sldId id="1083" r:id="rId4"/>
    <p:sldId id="1093" r:id="rId5"/>
    <p:sldId id="1102" r:id="rId6"/>
    <p:sldId id="1011" r:id="rId7"/>
    <p:sldId id="1071" r:id="rId8"/>
    <p:sldId id="1087" r:id="rId9"/>
    <p:sldId id="1099" r:id="rId10"/>
    <p:sldId id="1053" r:id="rId11"/>
    <p:sldId id="1059" r:id="rId12"/>
    <p:sldId id="1096" r:id="rId13"/>
    <p:sldId id="1066" r:id="rId14"/>
    <p:sldId id="1101" r:id="rId15"/>
    <p:sldId id="1100" r:id="rId16"/>
    <p:sldId id="1039" r:id="rId17"/>
    <p:sldId id="1040" r:id="rId18"/>
    <p:sldId id="1098" r:id="rId19"/>
    <p:sldId id="1092" r:id="rId20"/>
    <p:sldId id="1058" r:id="rId21"/>
    <p:sldId id="1046" r:id="rId22"/>
    <p:sldId id="1047" r:id="rId23"/>
    <p:sldId id="962" r:id="rId24"/>
    <p:sldId id="1097" r:id="rId25"/>
    <p:sldId id="1022" r:id="rId26"/>
    <p:sldId id="1020" r:id="rId27"/>
    <p:sldId id="1094" r:id="rId28"/>
    <p:sldId id="1010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D990EBD-0878-4CB8-B954-E37D5F1732F5}">
          <p14:sldIdLst>
            <p14:sldId id="1033"/>
            <p14:sldId id="1056"/>
            <p14:sldId id="1083"/>
            <p14:sldId id="1093"/>
            <p14:sldId id="1102"/>
            <p14:sldId id="1011"/>
            <p14:sldId id="1071"/>
            <p14:sldId id="1087"/>
            <p14:sldId id="1099"/>
            <p14:sldId id="1053"/>
            <p14:sldId id="1059"/>
            <p14:sldId id="1096"/>
            <p14:sldId id="1066"/>
            <p14:sldId id="1101"/>
            <p14:sldId id="1100"/>
            <p14:sldId id="1039"/>
            <p14:sldId id="1040"/>
            <p14:sldId id="1098"/>
            <p14:sldId id="1092"/>
            <p14:sldId id="1058"/>
            <p14:sldId id="1046"/>
            <p14:sldId id="1047"/>
            <p14:sldId id="962"/>
            <p14:sldId id="1097"/>
            <p14:sldId id="1022"/>
            <p14:sldId id="1020"/>
            <p14:sldId id="1094"/>
            <p14:sldId id="10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" initials="J" lastIdx="2" clrIdx="0">
    <p:extLst>
      <p:ext uri="{19B8F6BF-5375-455C-9EA6-DF929625EA0E}">
        <p15:presenceInfo xmlns:p15="http://schemas.microsoft.com/office/powerpoint/2012/main" userId="Je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00" autoAdjust="0"/>
    <p:restoredTop sz="95088" autoAdjust="0"/>
  </p:normalViewPr>
  <p:slideViewPr>
    <p:cSldViewPr snapToGrid="0" snapToObjects="1">
      <p:cViewPr varScale="1">
        <p:scale>
          <a:sx n="105" d="100"/>
          <a:sy n="105" d="100"/>
        </p:scale>
        <p:origin x="208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01033-6C86-4D08-B01F-0B9094A343B3}" type="datetimeFigureOut">
              <a:rPr lang="fr-FR" smtClean="0"/>
              <a:pPr/>
              <a:t>08/01/2024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A3339-8B7B-422F-BFA0-839A8474E8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08/01/2024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08/01/2024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08/01/2024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08/01/2024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08/01/2024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08/01/2024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08/01/2024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hyperlink" Target="https://www.larecherche.fr/parution/mensuel-531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?term=Hanson%20R%5BAuthor%5D" TargetMode="External"/><Relationship Id="rId3" Type="http://schemas.openxmlformats.org/officeDocument/2006/relationships/hyperlink" Target="https://pubmed.ncbi.nlm.nih.gov/?term=Hermans%20SL%5BAuthor%5D" TargetMode="External"/><Relationship Id="rId7" Type="http://schemas.openxmlformats.org/officeDocument/2006/relationships/hyperlink" Target="https://pubmed.ncbi.nlm.nih.gov/?term=Borregaard%20J%5BAuthor%5D" TargetMode="External"/><Relationship Id="rId2" Type="http://schemas.openxmlformats.org/officeDocument/2006/relationships/hyperlink" Target="https://www.ncbi.nlm.nih.gov/pmc/articles/PMC9132773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ubmed.ncbi.nlm.nih.gov/?term=Baier%20S%5BAuthor%5D" TargetMode="External"/><Relationship Id="rId5" Type="http://schemas.openxmlformats.org/officeDocument/2006/relationships/hyperlink" Target="https://pubmed.ncbi.nlm.nih.gov/?term=Beukers%20HK%5BAuthor%5D" TargetMode="External"/><Relationship Id="rId10" Type="http://schemas.openxmlformats.org/officeDocument/2006/relationships/image" Target="../media/image51.jpeg"/><Relationship Id="rId4" Type="http://schemas.openxmlformats.org/officeDocument/2006/relationships/hyperlink" Target="https://pubmed.ncbi.nlm.nih.gov/?term=Pompili%20M%5BAuthor%5D" TargetMode="External"/><Relationship Id="rId9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698358F-8402-70F2-1E13-98185C4A5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92408"/>
            <a:ext cx="8280000" cy="5796000"/>
          </a:xfrm>
          <a:solidFill>
            <a:srgbClr val="FFFF00"/>
          </a:solidFill>
        </p:spPr>
        <p:txBody>
          <a:bodyPr anchor="ctr">
            <a:normAutofit fontScale="90000"/>
          </a:bodyPr>
          <a:lstStyle/>
          <a:p>
            <a:br>
              <a:rPr lang="fr-FR" sz="5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5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L’internet quantique:</a:t>
            </a:r>
            <a:r>
              <a:rPr lang="fr-FR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fr-FR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 gage de sécurité grâce à</a:t>
            </a:r>
            <a:br>
              <a:rPr lang="fr-FR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l’intrication et la téléportation quantique. </a:t>
            </a:r>
            <a:br>
              <a:rPr lang="fr-FR" sz="4000" dirty="0"/>
            </a:br>
            <a:br>
              <a:rPr lang="fr-FR" sz="5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fr-FR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fr-FR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fr-FR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Résultat de recherche d'images pour &quot;définition internet&quot;">
            <a:extLst>
              <a:ext uri="{FF2B5EF4-FFF2-40B4-BE49-F238E27FC236}">
                <a16:creationId xmlns:a16="http://schemas.microsoft.com/office/drawing/2014/main" id="{3D366C98-B5E9-F6A1-9A8C-F9C27ADA5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396" y="3179918"/>
            <a:ext cx="4341209" cy="226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879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e 185">
            <a:extLst>
              <a:ext uri="{FF2B5EF4-FFF2-40B4-BE49-F238E27FC236}">
                <a16:creationId xmlns:a16="http://schemas.microsoft.com/office/drawing/2014/main" id="{58139CB4-04CF-5E91-2BAA-C1E9C24981CE}"/>
              </a:ext>
            </a:extLst>
          </p:cNvPr>
          <p:cNvGrpSpPr/>
          <p:nvPr/>
        </p:nvGrpSpPr>
        <p:grpSpPr>
          <a:xfrm>
            <a:off x="2823187" y="2005606"/>
            <a:ext cx="3497627" cy="2621313"/>
            <a:chOff x="3475430" y="3332463"/>
            <a:chExt cx="3497627" cy="2621313"/>
          </a:xfrm>
        </p:grpSpPr>
        <p:grpSp>
          <p:nvGrpSpPr>
            <p:cNvPr id="187" name="Groupe 186">
              <a:extLst>
                <a:ext uri="{FF2B5EF4-FFF2-40B4-BE49-F238E27FC236}">
                  <a16:creationId xmlns:a16="http://schemas.microsoft.com/office/drawing/2014/main" id="{7B8CB72D-D2D7-4ECA-7755-D6B2864C4029}"/>
                </a:ext>
              </a:extLst>
            </p:cNvPr>
            <p:cNvGrpSpPr/>
            <p:nvPr/>
          </p:nvGrpSpPr>
          <p:grpSpPr>
            <a:xfrm>
              <a:off x="3475430" y="3332463"/>
              <a:ext cx="2304000" cy="2592000"/>
              <a:chOff x="3475430" y="3332463"/>
              <a:chExt cx="2304000" cy="2592000"/>
            </a:xfrm>
          </p:grpSpPr>
          <p:grpSp>
            <p:nvGrpSpPr>
              <p:cNvPr id="189" name="Groupe 188">
                <a:extLst>
                  <a:ext uri="{FF2B5EF4-FFF2-40B4-BE49-F238E27FC236}">
                    <a16:creationId xmlns:a16="http://schemas.microsoft.com/office/drawing/2014/main" id="{10F472EF-2050-3C31-70A3-7443F1791AF8}"/>
                  </a:ext>
                </a:extLst>
              </p:cNvPr>
              <p:cNvGrpSpPr/>
              <p:nvPr/>
            </p:nvGrpSpPr>
            <p:grpSpPr>
              <a:xfrm>
                <a:off x="3493347" y="3414090"/>
                <a:ext cx="2157306" cy="2456731"/>
                <a:chOff x="3444241" y="2982768"/>
                <a:chExt cx="2157306" cy="2456731"/>
              </a:xfrm>
            </p:grpSpPr>
            <p:sp>
              <p:nvSpPr>
                <p:cNvPr id="204" name="Cube 203">
                  <a:extLst>
                    <a:ext uri="{FF2B5EF4-FFF2-40B4-BE49-F238E27FC236}">
                      <a16:creationId xmlns:a16="http://schemas.microsoft.com/office/drawing/2014/main" id="{E99421AA-7430-C05E-1962-5E2273A316F0}"/>
                    </a:ext>
                  </a:extLst>
                </p:cNvPr>
                <p:cNvSpPr/>
                <p:nvPr/>
              </p:nvSpPr>
              <p:spPr>
                <a:xfrm>
                  <a:off x="4427859" y="3663411"/>
                  <a:ext cx="576064" cy="576064"/>
                </a:xfrm>
                <a:prstGeom prst="cub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noFill/>
                  </a:endParaRPr>
                </a:p>
              </p:txBody>
            </p:sp>
            <p:cxnSp>
              <p:nvCxnSpPr>
                <p:cNvPr id="205" name="Connecteur droit 204">
                  <a:extLst>
                    <a:ext uri="{FF2B5EF4-FFF2-40B4-BE49-F238E27FC236}">
                      <a16:creationId xmlns:a16="http://schemas.microsoft.com/office/drawing/2014/main" id="{0AA90F34-F169-D249-9461-495260A96C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71875" y="3663411"/>
                  <a:ext cx="288032" cy="1440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Connecteur droit avec flèche 205">
                  <a:extLst>
                    <a:ext uri="{FF2B5EF4-FFF2-40B4-BE49-F238E27FC236}">
                      <a16:creationId xmlns:a16="http://schemas.microsoft.com/office/drawing/2014/main" id="{8E050AC1-83C7-0C66-8130-8E84FAC516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928721" y="2982768"/>
                  <a:ext cx="672826" cy="66339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07" name="Groupe 63">
                  <a:extLst>
                    <a:ext uri="{FF2B5EF4-FFF2-40B4-BE49-F238E27FC236}">
                      <a16:creationId xmlns:a16="http://schemas.microsoft.com/office/drawing/2014/main" id="{10038F27-ADC4-691F-55F2-BBACCD50A5E1}"/>
                    </a:ext>
                  </a:extLst>
                </p:cNvPr>
                <p:cNvGrpSpPr/>
                <p:nvPr/>
              </p:nvGrpSpPr>
              <p:grpSpPr>
                <a:xfrm>
                  <a:off x="4605267" y="3533775"/>
                  <a:ext cx="845484" cy="0"/>
                  <a:chOff x="3081908" y="2682256"/>
                  <a:chExt cx="845484" cy="0"/>
                </a:xfrm>
              </p:grpSpPr>
              <p:cxnSp>
                <p:nvCxnSpPr>
                  <p:cNvPr id="229" name="Connecteur droit avec flèche 228">
                    <a:extLst>
                      <a:ext uri="{FF2B5EF4-FFF2-40B4-BE49-F238E27FC236}">
                        <a16:creationId xmlns:a16="http://schemas.microsoft.com/office/drawing/2014/main" id="{DD6CADB8-809D-17C5-FDA1-5375ADCAB0BA}"/>
                      </a:ext>
                    </a:extLst>
                  </p:cNvPr>
                  <p:cNvCxnSpPr/>
                  <p:nvPr/>
                </p:nvCxnSpPr>
                <p:spPr>
                  <a:xfrm rot="16200000" flipV="1">
                    <a:off x="3297932" y="2466232"/>
                    <a:ext cx="0" cy="432048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prstDash val="sysDot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Connecteur droit avec flèche 229">
                    <a:extLst>
                      <a:ext uri="{FF2B5EF4-FFF2-40B4-BE49-F238E27FC236}">
                        <a16:creationId xmlns:a16="http://schemas.microsoft.com/office/drawing/2014/main" id="{F593B7BE-D878-2DE9-A7E8-EB2F7383523B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3711368" y="2466232"/>
                    <a:ext cx="0" cy="432048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prstDash val="sysDot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8" name="Groupe 64">
                  <a:extLst>
                    <a:ext uri="{FF2B5EF4-FFF2-40B4-BE49-F238E27FC236}">
                      <a16:creationId xmlns:a16="http://schemas.microsoft.com/office/drawing/2014/main" id="{C5593B8B-45E7-876A-4817-8D2F21530A6F}"/>
                    </a:ext>
                  </a:extLst>
                </p:cNvPr>
                <p:cNvGrpSpPr/>
                <p:nvPr/>
              </p:nvGrpSpPr>
              <p:grpSpPr>
                <a:xfrm>
                  <a:off x="4332115" y="3395172"/>
                  <a:ext cx="1141" cy="872852"/>
                  <a:chOff x="2590428" y="2774454"/>
                  <a:chExt cx="1141" cy="872852"/>
                </a:xfrm>
              </p:grpSpPr>
              <p:cxnSp>
                <p:nvCxnSpPr>
                  <p:cNvPr id="227" name="Connecteur droit avec flèche 226">
                    <a:extLst>
                      <a:ext uri="{FF2B5EF4-FFF2-40B4-BE49-F238E27FC236}">
                        <a16:creationId xmlns:a16="http://schemas.microsoft.com/office/drawing/2014/main" id="{B13B5F9B-237B-A296-903C-8894738BBDC3}"/>
                      </a:ext>
                    </a:extLst>
                  </p:cNvPr>
                  <p:cNvCxnSpPr/>
                  <p:nvPr/>
                </p:nvCxnSpPr>
                <p:spPr>
                  <a:xfrm rot="5400000" flipH="1">
                    <a:off x="2374404" y="2990478"/>
                    <a:ext cx="432048" cy="0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prstDash val="sysDot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Connecteur droit avec flèche 227">
                    <a:extLst>
                      <a:ext uri="{FF2B5EF4-FFF2-40B4-BE49-F238E27FC236}">
                        <a16:creationId xmlns:a16="http://schemas.microsoft.com/office/drawing/2014/main" id="{CA3BA907-AA80-B60C-CF66-51E19B4479FC}"/>
                      </a:ext>
                    </a:extLst>
                  </p:cNvPr>
                  <p:cNvCxnSpPr/>
                  <p:nvPr/>
                </p:nvCxnSpPr>
                <p:spPr>
                  <a:xfrm rot="16200000" flipH="1" flipV="1">
                    <a:off x="2375545" y="3431282"/>
                    <a:ext cx="432048" cy="0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prstDash val="sysDot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09" name="Connecteur droit avec flèche 208">
                  <a:extLst>
                    <a:ext uri="{FF2B5EF4-FFF2-40B4-BE49-F238E27FC236}">
                      <a16:creationId xmlns:a16="http://schemas.microsoft.com/office/drawing/2014/main" id="{E40AF509-03EB-2D1B-231E-A3A6DD6841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11132" y="3827873"/>
                  <a:ext cx="720000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0" name="Groupe 209">
                  <a:extLst>
                    <a:ext uri="{FF2B5EF4-FFF2-40B4-BE49-F238E27FC236}">
                      <a16:creationId xmlns:a16="http://schemas.microsoft.com/office/drawing/2014/main" id="{618A8462-F456-B270-F32B-2B9E9443EB3E}"/>
                    </a:ext>
                  </a:extLst>
                </p:cNvPr>
                <p:cNvGrpSpPr/>
                <p:nvPr/>
              </p:nvGrpSpPr>
              <p:grpSpPr>
                <a:xfrm>
                  <a:off x="3444241" y="3990815"/>
                  <a:ext cx="1205925" cy="1448684"/>
                  <a:chOff x="1020224" y="4016693"/>
                  <a:chExt cx="1205925" cy="1448684"/>
                </a:xfrm>
              </p:grpSpPr>
              <p:cxnSp>
                <p:nvCxnSpPr>
                  <p:cNvPr id="211" name="Connecteur droit avec flèche 210">
                    <a:extLst>
                      <a:ext uri="{FF2B5EF4-FFF2-40B4-BE49-F238E27FC236}">
                        <a16:creationId xmlns:a16="http://schemas.microsoft.com/office/drawing/2014/main" id="{B9559AA3-E795-5684-7986-199D2E4EC3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480000" flipV="1">
                    <a:off x="1020224" y="5138215"/>
                    <a:ext cx="215041" cy="327162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Connecteur droit avec flèche 211">
                    <a:extLst>
                      <a:ext uri="{FF2B5EF4-FFF2-40B4-BE49-F238E27FC236}">
                        <a16:creationId xmlns:a16="http://schemas.microsoft.com/office/drawing/2014/main" id="{9150EF25-E57D-1739-8FCA-A6C98ECDF7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15330" y="4016693"/>
                    <a:ext cx="410819" cy="485651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13" name="Groupe 212">
                    <a:extLst>
                      <a:ext uri="{FF2B5EF4-FFF2-40B4-BE49-F238E27FC236}">
                        <a16:creationId xmlns:a16="http://schemas.microsoft.com/office/drawing/2014/main" id="{54D3B514-4737-D6AF-208D-AA9E6419D95F}"/>
                      </a:ext>
                    </a:extLst>
                  </p:cNvPr>
                  <p:cNvGrpSpPr/>
                  <p:nvPr/>
                </p:nvGrpSpPr>
                <p:grpSpPr>
                  <a:xfrm>
                    <a:off x="1037488" y="4304411"/>
                    <a:ext cx="1051420" cy="1001333"/>
                    <a:chOff x="882215" y="4502819"/>
                    <a:chExt cx="1051420" cy="1001333"/>
                  </a:xfrm>
                </p:grpSpPr>
                <p:cxnSp>
                  <p:nvCxnSpPr>
                    <p:cNvPr id="215" name="Connecteur droit 214">
                      <a:extLst>
                        <a:ext uri="{FF2B5EF4-FFF2-40B4-BE49-F238E27FC236}">
                          <a16:creationId xmlns:a16="http://schemas.microsoft.com/office/drawing/2014/main" id="{81112D3B-6F4D-19C5-7286-045DFAE64C5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80000" flipH="1">
                      <a:off x="992616" y="4831698"/>
                      <a:ext cx="528439" cy="672454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6" name="Connecteur droit 215">
                      <a:extLst>
                        <a:ext uri="{FF2B5EF4-FFF2-40B4-BE49-F238E27FC236}">
                          <a16:creationId xmlns:a16="http://schemas.microsoft.com/office/drawing/2014/main" id="{262BDBF5-49D7-CA5A-3030-FF1FAB51E777}"/>
                        </a:ext>
                      </a:extLst>
                    </p:cNvPr>
                    <p:cNvCxnSpPr/>
                    <p:nvPr/>
                  </p:nvCxnSpPr>
                  <p:spPr>
                    <a:xfrm rot="21300000">
                      <a:off x="898329" y="5392220"/>
                      <a:ext cx="1008000" cy="93494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7" name="Connecteur droit 216">
                      <a:extLst>
                        <a:ext uri="{FF2B5EF4-FFF2-40B4-BE49-F238E27FC236}">
                          <a16:creationId xmlns:a16="http://schemas.microsoft.com/office/drawing/2014/main" id="{FC0B4CCF-743B-9048-CC44-B55E6C3A879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82215" y="4572742"/>
                      <a:ext cx="0" cy="86400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8" name="Connecteur droit 217">
                      <a:extLst>
                        <a:ext uri="{FF2B5EF4-FFF2-40B4-BE49-F238E27FC236}">
                          <a16:creationId xmlns:a16="http://schemas.microsoft.com/office/drawing/2014/main" id="{EFAD92B7-69C2-0BCB-FFA0-B5F3482FDEA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96620" y="4560121"/>
                      <a:ext cx="0" cy="90000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9" name="Connecteur droit avec flèche 218">
                      <a:extLst>
                        <a:ext uri="{FF2B5EF4-FFF2-40B4-BE49-F238E27FC236}">
                          <a16:creationId xmlns:a16="http://schemas.microsoft.com/office/drawing/2014/main" id="{C8A5A272-A5F4-2C24-34A0-C0F9776861BE}"/>
                        </a:ext>
                      </a:extLst>
                    </p:cNvPr>
                    <p:cNvCxnSpPr/>
                    <p:nvPr/>
                  </p:nvCxnSpPr>
                  <p:spPr>
                    <a:xfrm rot="16200000" flipV="1">
                      <a:off x="1179772" y="4770146"/>
                      <a:ext cx="0" cy="432048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0" name="Connecteur droit avec flèche 219">
                      <a:extLst>
                        <a:ext uri="{FF2B5EF4-FFF2-40B4-BE49-F238E27FC236}">
                          <a16:creationId xmlns:a16="http://schemas.microsoft.com/office/drawing/2014/main" id="{26407E07-0BD8-E240-63D7-EADFE1164F49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1643793" y="4761127"/>
                      <a:ext cx="0" cy="432048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prstDash val="sysDot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1" name="Connecteur droit avec flèche 220">
                      <a:extLst>
                        <a:ext uri="{FF2B5EF4-FFF2-40B4-BE49-F238E27FC236}">
                          <a16:creationId xmlns:a16="http://schemas.microsoft.com/office/drawing/2014/main" id="{4765B891-BEF2-2131-34BB-E506B78ADCD0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>
                      <a:off x="1194630" y="4770146"/>
                      <a:ext cx="432048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prstDash val="sysDot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2" name="Connecteur droit avec flèche 221">
                      <a:extLst>
                        <a:ext uri="{FF2B5EF4-FFF2-40B4-BE49-F238E27FC236}">
                          <a16:creationId xmlns:a16="http://schemas.microsoft.com/office/drawing/2014/main" id="{F1361EC6-7233-5B91-F16E-CE5B3DC1ED0D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 flipV="1">
                      <a:off x="1194630" y="5198771"/>
                      <a:ext cx="432048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3" name="Connecteur droit 222">
                      <a:extLst>
                        <a:ext uri="{FF2B5EF4-FFF2-40B4-BE49-F238E27FC236}">
                          <a16:creationId xmlns:a16="http://schemas.microsoft.com/office/drawing/2014/main" id="{EF003786-1DF9-B9D7-8E30-A9E4A677B742}"/>
                        </a:ext>
                      </a:extLst>
                    </p:cNvPr>
                    <p:cNvCxnSpPr/>
                    <p:nvPr/>
                  </p:nvCxnSpPr>
                  <p:spPr>
                    <a:xfrm rot="21300000">
                      <a:off x="889635" y="4514490"/>
                      <a:ext cx="1044000" cy="93494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4" name="Arc 223">
                      <a:extLst>
                        <a:ext uri="{FF2B5EF4-FFF2-40B4-BE49-F238E27FC236}">
                          <a16:creationId xmlns:a16="http://schemas.microsoft.com/office/drawing/2014/main" id="{1CEE18F7-D9C7-16BF-376D-ADB9F96DD4F4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1303597" y="4662827"/>
                      <a:ext cx="216023" cy="295274"/>
                    </a:xfrm>
                    <a:prstGeom prst="arc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cxnSp>
                  <p:nvCxnSpPr>
                    <p:cNvPr id="225" name="Connecteur droit 224">
                      <a:extLst>
                        <a:ext uri="{FF2B5EF4-FFF2-40B4-BE49-F238E27FC236}">
                          <a16:creationId xmlns:a16="http://schemas.microsoft.com/office/drawing/2014/main" id="{6CBFAC52-35FC-2590-AD5E-BC18FAE822F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80000" flipH="1">
                      <a:off x="1608769" y="4502819"/>
                      <a:ext cx="216024" cy="28803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6" name="Connecteur droit avec flèche 225">
                      <a:extLst>
                        <a:ext uri="{FF2B5EF4-FFF2-40B4-BE49-F238E27FC236}">
                          <a16:creationId xmlns:a16="http://schemas.microsoft.com/office/drawing/2014/main" id="{BDA3A233-F101-8131-766E-4223D69D93ED}"/>
                        </a:ext>
                      </a:extLst>
                    </p:cNvPr>
                    <p:cNvCxnSpPr/>
                    <p:nvPr/>
                  </p:nvCxnSpPr>
                  <p:spPr>
                    <a:xfrm rot="16020000">
                      <a:off x="1141300" y="4639847"/>
                      <a:ext cx="519583" cy="661417"/>
                    </a:xfrm>
                    <a:prstGeom prst="straightConnector1">
                      <a:avLst/>
                    </a:prstGeom>
                    <a:ln w="28575">
                      <a:solidFill>
                        <a:srgbClr val="C00000"/>
                      </a:solidFill>
                      <a:headEnd type="arrow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14" name="ZoneTexte 213">
                    <a:extLst>
                      <a:ext uri="{FF2B5EF4-FFF2-40B4-BE49-F238E27FC236}">
                        <a16:creationId xmlns:a16="http://schemas.microsoft.com/office/drawing/2014/main" id="{78D5CCEC-09D4-4A4E-30F5-89C2537298BB}"/>
                      </a:ext>
                    </a:extLst>
                  </p:cNvPr>
                  <p:cNvSpPr txBox="1"/>
                  <p:nvPr/>
                </p:nvSpPr>
                <p:spPr>
                  <a:xfrm>
                    <a:off x="1422334" y="4458718"/>
                    <a:ext cx="407044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200" b="1" dirty="0">
                        <a:solidFill>
                          <a:srgbClr val="C00000"/>
                        </a:solidFill>
                        <a:latin typeface="Symbol" pitchFamily="18" charset="2"/>
                        <a:cs typeface="Times New Roman" pitchFamily="18" charset="0"/>
                      </a:rPr>
                      <a:t>q</a:t>
                    </a:r>
                    <a:endParaRPr lang="fr-FR" sz="1200" dirty="0"/>
                  </a:p>
                </p:txBody>
              </p:sp>
            </p:grpSp>
          </p:grpSp>
          <p:grpSp>
            <p:nvGrpSpPr>
              <p:cNvPr id="190" name="Groupe 189">
                <a:extLst>
                  <a:ext uri="{FF2B5EF4-FFF2-40B4-BE49-F238E27FC236}">
                    <a16:creationId xmlns:a16="http://schemas.microsoft.com/office/drawing/2014/main" id="{0B34440B-8D26-F3B1-0F2B-73852AB6379D}"/>
                  </a:ext>
                </a:extLst>
              </p:cNvPr>
              <p:cNvGrpSpPr/>
              <p:nvPr/>
            </p:nvGrpSpPr>
            <p:grpSpPr>
              <a:xfrm>
                <a:off x="3475430" y="3332463"/>
                <a:ext cx="2304000" cy="2592000"/>
                <a:chOff x="563588" y="3110300"/>
                <a:chExt cx="2304000" cy="2592000"/>
              </a:xfrm>
            </p:grpSpPr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7152431B-0941-C499-0995-9862A0C53248}"/>
                    </a:ext>
                  </a:extLst>
                </p:cNvPr>
                <p:cNvSpPr/>
                <p:nvPr/>
              </p:nvSpPr>
              <p:spPr>
                <a:xfrm>
                  <a:off x="563588" y="3110300"/>
                  <a:ext cx="2304000" cy="259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192" name="Groupe 191">
                  <a:extLst>
                    <a:ext uri="{FF2B5EF4-FFF2-40B4-BE49-F238E27FC236}">
                      <a16:creationId xmlns:a16="http://schemas.microsoft.com/office/drawing/2014/main" id="{B8DA8A76-80FA-B2A4-D960-D3C063D227C4}"/>
                    </a:ext>
                  </a:extLst>
                </p:cNvPr>
                <p:cNvGrpSpPr/>
                <p:nvPr/>
              </p:nvGrpSpPr>
              <p:grpSpPr>
                <a:xfrm>
                  <a:off x="636227" y="3189808"/>
                  <a:ext cx="2170357" cy="2408453"/>
                  <a:chOff x="636227" y="3189808"/>
                  <a:chExt cx="2170357" cy="2408453"/>
                </a:xfrm>
              </p:grpSpPr>
              <p:sp>
                <p:nvSpPr>
                  <p:cNvPr id="193" name="Cube 192">
                    <a:extLst>
                      <a:ext uri="{FF2B5EF4-FFF2-40B4-BE49-F238E27FC236}">
                        <a16:creationId xmlns:a16="http://schemas.microsoft.com/office/drawing/2014/main" id="{995C33E3-88F7-B680-B8E0-E7B5A8D45DF0}"/>
                      </a:ext>
                    </a:extLst>
                  </p:cNvPr>
                  <p:cNvSpPr/>
                  <p:nvPr/>
                </p:nvSpPr>
                <p:spPr>
                  <a:xfrm>
                    <a:off x="1658786" y="3853199"/>
                    <a:ext cx="576064" cy="576064"/>
                  </a:xfrm>
                  <a:prstGeom prst="cub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noFill/>
                    </a:endParaRPr>
                  </a:p>
                </p:txBody>
              </p:sp>
              <p:cxnSp>
                <p:nvCxnSpPr>
                  <p:cNvPr id="194" name="Connecteur droit 193">
                    <a:extLst>
                      <a:ext uri="{FF2B5EF4-FFF2-40B4-BE49-F238E27FC236}">
                        <a16:creationId xmlns:a16="http://schemas.microsoft.com/office/drawing/2014/main" id="{43E23B15-4A44-B258-6BDF-F136A07BC802}"/>
                      </a:ext>
                    </a:extLst>
                  </p:cNvPr>
                  <p:cNvCxnSpPr/>
                  <p:nvPr/>
                </p:nvCxnSpPr>
                <p:spPr>
                  <a:xfrm>
                    <a:off x="1802802" y="3853199"/>
                    <a:ext cx="288032" cy="1440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Connecteur droit avec flèche 194">
                    <a:extLst>
                      <a:ext uri="{FF2B5EF4-FFF2-40B4-BE49-F238E27FC236}">
                        <a16:creationId xmlns:a16="http://schemas.microsoft.com/office/drawing/2014/main" id="{81B2E5BF-4A16-DA38-FEBC-8AB7454A22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133758" y="3189808"/>
                    <a:ext cx="672826" cy="663391"/>
                  </a:xfrm>
                  <a:prstGeom prst="straightConnector1">
                    <a:avLst/>
                  </a:prstGeom>
                  <a:ln w="57150">
                    <a:solidFill>
                      <a:srgbClr val="FFFF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96" name="Groupe 63">
                    <a:extLst>
                      <a:ext uri="{FF2B5EF4-FFF2-40B4-BE49-F238E27FC236}">
                        <a16:creationId xmlns:a16="http://schemas.microsoft.com/office/drawing/2014/main" id="{ADA4F8F0-92D7-3AF6-639A-2EC429E16B9C}"/>
                      </a:ext>
                    </a:extLst>
                  </p:cNvPr>
                  <p:cNvGrpSpPr/>
                  <p:nvPr/>
                </p:nvGrpSpPr>
                <p:grpSpPr>
                  <a:xfrm>
                    <a:off x="1836194" y="3723563"/>
                    <a:ext cx="845484" cy="0"/>
                    <a:chOff x="3081908" y="2682256"/>
                    <a:chExt cx="845484" cy="0"/>
                  </a:xfrm>
                </p:grpSpPr>
                <p:cxnSp>
                  <p:nvCxnSpPr>
                    <p:cNvPr id="202" name="Connecteur droit avec flèche 201">
                      <a:extLst>
                        <a:ext uri="{FF2B5EF4-FFF2-40B4-BE49-F238E27FC236}">
                          <a16:creationId xmlns:a16="http://schemas.microsoft.com/office/drawing/2014/main" id="{328F626C-1740-C8FF-992E-B0825CF4AFA7}"/>
                        </a:ext>
                      </a:extLst>
                    </p:cNvPr>
                    <p:cNvCxnSpPr/>
                    <p:nvPr/>
                  </p:nvCxnSpPr>
                  <p:spPr>
                    <a:xfrm rot="16200000" flipV="1">
                      <a:off x="3297932" y="2466232"/>
                      <a:ext cx="0" cy="432048"/>
                    </a:xfrm>
                    <a:prstGeom prst="straightConnector1">
                      <a:avLst/>
                    </a:prstGeom>
                    <a:ln w="28575">
                      <a:solidFill>
                        <a:srgbClr val="C00000"/>
                      </a:solidFill>
                      <a:prstDash val="sysDot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" name="Connecteur droit avec flèche 202">
                      <a:extLst>
                        <a:ext uri="{FF2B5EF4-FFF2-40B4-BE49-F238E27FC236}">
                          <a16:creationId xmlns:a16="http://schemas.microsoft.com/office/drawing/2014/main" id="{004DD280-3389-8AEB-A5C5-2A41499396E1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3711368" y="2466232"/>
                      <a:ext cx="0" cy="432048"/>
                    </a:xfrm>
                    <a:prstGeom prst="straightConnector1">
                      <a:avLst/>
                    </a:prstGeom>
                    <a:ln w="28575">
                      <a:solidFill>
                        <a:srgbClr val="C00000"/>
                      </a:solidFill>
                      <a:prstDash val="sysDot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97" name="Groupe 64">
                    <a:extLst>
                      <a:ext uri="{FF2B5EF4-FFF2-40B4-BE49-F238E27FC236}">
                        <a16:creationId xmlns:a16="http://schemas.microsoft.com/office/drawing/2014/main" id="{713FE315-95CD-6190-4DC9-73F31890ED04}"/>
                      </a:ext>
                    </a:extLst>
                  </p:cNvPr>
                  <p:cNvGrpSpPr/>
                  <p:nvPr/>
                </p:nvGrpSpPr>
                <p:grpSpPr>
                  <a:xfrm>
                    <a:off x="1563042" y="3584960"/>
                    <a:ext cx="1141" cy="872852"/>
                    <a:chOff x="2590428" y="2774454"/>
                    <a:chExt cx="1141" cy="872852"/>
                  </a:xfrm>
                </p:grpSpPr>
                <p:cxnSp>
                  <p:nvCxnSpPr>
                    <p:cNvPr id="200" name="Connecteur droit avec flèche 199">
                      <a:extLst>
                        <a:ext uri="{FF2B5EF4-FFF2-40B4-BE49-F238E27FC236}">
                          <a16:creationId xmlns:a16="http://schemas.microsoft.com/office/drawing/2014/main" id="{DFB2798A-15A0-2FA3-0C3A-1498CE4BACC7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>
                      <a:off x="2374404" y="2990478"/>
                      <a:ext cx="432048" cy="0"/>
                    </a:xfrm>
                    <a:prstGeom prst="straightConnector1">
                      <a:avLst/>
                    </a:prstGeom>
                    <a:ln w="28575">
                      <a:solidFill>
                        <a:srgbClr val="C00000"/>
                      </a:solidFill>
                      <a:prstDash val="sysDot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" name="Connecteur droit avec flèche 200">
                      <a:extLst>
                        <a:ext uri="{FF2B5EF4-FFF2-40B4-BE49-F238E27FC236}">
                          <a16:creationId xmlns:a16="http://schemas.microsoft.com/office/drawing/2014/main" id="{17D33181-0452-FA7F-5B21-1896DFE524DC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 flipV="1">
                      <a:off x="2375545" y="3431282"/>
                      <a:ext cx="432048" cy="0"/>
                    </a:xfrm>
                    <a:prstGeom prst="straightConnector1">
                      <a:avLst/>
                    </a:prstGeom>
                    <a:ln w="28575">
                      <a:solidFill>
                        <a:srgbClr val="C00000"/>
                      </a:solidFill>
                      <a:prstDash val="sysDot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98" name="Connecteur droit avec flèche 197">
                    <a:extLst>
                      <a:ext uri="{FF2B5EF4-FFF2-40B4-BE49-F238E27FC236}">
                        <a16:creationId xmlns:a16="http://schemas.microsoft.com/office/drawing/2014/main" id="{44822557-DDEF-B8B8-DAB1-20BF66C8AE7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942059" y="4017661"/>
                    <a:ext cx="720000" cy="0"/>
                  </a:xfrm>
                  <a:prstGeom prst="straightConnector1">
                    <a:avLst/>
                  </a:prstGeom>
                  <a:ln w="57150">
                    <a:solidFill>
                      <a:srgbClr val="FFFF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Connecteur droit avec flèche 198">
                    <a:extLst>
                      <a:ext uri="{FF2B5EF4-FFF2-40B4-BE49-F238E27FC236}">
                        <a16:creationId xmlns:a16="http://schemas.microsoft.com/office/drawing/2014/main" id="{B0D1EE43-21CE-E28B-8BBF-61EA6B1FEC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60000" flipV="1">
                    <a:off x="636227" y="4145083"/>
                    <a:ext cx="1258221" cy="1453178"/>
                  </a:xfrm>
                  <a:prstGeom prst="straightConnector1">
                    <a:avLst/>
                  </a:prstGeom>
                  <a:ln w="57150">
                    <a:solidFill>
                      <a:srgbClr val="FFFF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88" name="ZoneTexte 187">
              <a:extLst>
                <a:ext uri="{FF2B5EF4-FFF2-40B4-BE49-F238E27FC236}">
                  <a16:creationId xmlns:a16="http://schemas.microsoft.com/office/drawing/2014/main" id="{57C96212-4E7B-8B0F-8B5D-9C7A6FBF0BBE}"/>
                </a:ext>
              </a:extLst>
            </p:cNvPr>
            <p:cNvSpPr txBox="1"/>
            <p:nvPr/>
          </p:nvSpPr>
          <p:spPr>
            <a:xfrm>
              <a:off x="5245057" y="4753447"/>
              <a:ext cx="1728000" cy="120032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 seul photon:</a:t>
              </a:r>
            </a:p>
            <a:p>
              <a:pPr algn="ctr"/>
              <a:r>
                <a:rPr lang="fr-FR" sz="2400" i="1" dirty="0">
                  <a:solidFill>
                    <a:srgbClr val="FF0000"/>
                  </a:solidFill>
                  <a:latin typeface="Symbol" pitchFamily="18" charset="2"/>
                </a:rPr>
                <a:t>q</a:t>
              </a:r>
              <a:r>
                <a:rPr lang="fr-FR" sz="2400" dirty="0">
                  <a:solidFill>
                    <a:srgbClr val="FF0000"/>
                  </a:solidFill>
                  <a:latin typeface="Symbol" pitchFamily="18" charset="2"/>
                </a:rPr>
                <a:t> </a:t>
              </a:r>
              <a:r>
                <a:rPr lang="fr-FR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inconnu ?</a:t>
              </a:r>
            </a:p>
          </p:txBody>
        </p:sp>
      </p:grpSp>
      <p:grpSp>
        <p:nvGrpSpPr>
          <p:cNvPr id="231" name="Groupe 230">
            <a:extLst>
              <a:ext uri="{FF2B5EF4-FFF2-40B4-BE49-F238E27FC236}">
                <a16:creationId xmlns:a16="http://schemas.microsoft.com/office/drawing/2014/main" id="{8BFC0C7C-8B3D-967B-17CC-C977ECAA101C}"/>
              </a:ext>
            </a:extLst>
          </p:cNvPr>
          <p:cNvGrpSpPr/>
          <p:nvPr/>
        </p:nvGrpSpPr>
        <p:grpSpPr>
          <a:xfrm>
            <a:off x="2823187" y="2029882"/>
            <a:ext cx="3497627" cy="2621313"/>
            <a:chOff x="4126895" y="2725794"/>
            <a:chExt cx="3497627" cy="2621313"/>
          </a:xfrm>
        </p:grpSpPr>
        <p:grpSp>
          <p:nvGrpSpPr>
            <p:cNvPr id="232" name="Groupe 231">
              <a:extLst>
                <a:ext uri="{FF2B5EF4-FFF2-40B4-BE49-F238E27FC236}">
                  <a16:creationId xmlns:a16="http://schemas.microsoft.com/office/drawing/2014/main" id="{1ED3D95C-3BC8-F53F-47A9-B1E8889E05DA}"/>
                </a:ext>
              </a:extLst>
            </p:cNvPr>
            <p:cNvGrpSpPr/>
            <p:nvPr/>
          </p:nvGrpSpPr>
          <p:grpSpPr>
            <a:xfrm>
              <a:off x="4126895" y="2725794"/>
              <a:ext cx="3497627" cy="2621313"/>
              <a:chOff x="3475430" y="3332463"/>
              <a:chExt cx="3497627" cy="2621313"/>
            </a:xfrm>
          </p:grpSpPr>
          <p:grpSp>
            <p:nvGrpSpPr>
              <p:cNvPr id="241" name="Groupe 240">
                <a:extLst>
                  <a:ext uri="{FF2B5EF4-FFF2-40B4-BE49-F238E27FC236}">
                    <a16:creationId xmlns:a16="http://schemas.microsoft.com/office/drawing/2014/main" id="{1C87D892-D280-60FB-88DD-BFAB7E7E08EC}"/>
                  </a:ext>
                </a:extLst>
              </p:cNvPr>
              <p:cNvGrpSpPr/>
              <p:nvPr/>
            </p:nvGrpSpPr>
            <p:grpSpPr>
              <a:xfrm>
                <a:off x="3475430" y="3332463"/>
                <a:ext cx="2304000" cy="2592000"/>
                <a:chOff x="3475430" y="3332463"/>
                <a:chExt cx="2304000" cy="2592000"/>
              </a:xfrm>
            </p:grpSpPr>
            <p:grpSp>
              <p:nvGrpSpPr>
                <p:cNvPr id="243" name="Groupe 242">
                  <a:extLst>
                    <a:ext uri="{FF2B5EF4-FFF2-40B4-BE49-F238E27FC236}">
                      <a16:creationId xmlns:a16="http://schemas.microsoft.com/office/drawing/2014/main" id="{F07C78CD-6FA9-EEAE-3180-EF173F5A0AFF}"/>
                    </a:ext>
                  </a:extLst>
                </p:cNvPr>
                <p:cNvGrpSpPr/>
                <p:nvPr/>
              </p:nvGrpSpPr>
              <p:grpSpPr>
                <a:xfrm>
                  <a:off x="3493347" y="3414090"/>
                  <a:ext cx="2157306" cy="2456731"/>
                  <a:chOff x="3444241" y="2982768"/>
                  <a:chExt cx="2157306" cy="2456731"/>
                </a:xfrm>
              </p:grpSpPr>
              <p:sp>
                <p:nvSpPr>
                  <p:cNvPr id="258" name="Cube 257">
                    <a:extLst>
                      <a:ext uri="{FF2B5EF4-FFF2-40B4-BE49-F238E27FC236}">
                        <a16:creationId xmlns:a16="http://schemas.microsoft.com/office/drawing/2014/main" id="{89E13B57-90E3-0D48-CA9C-17977EC6119E}"/>
                      </a:ext>
                    </a:extLst>
                  </p:cNvPr>
                  <p:cNvSpPr/>
                  <p:nvPr/>
                </p:nvSpPr>
                <p:spPr>
                  <a:xfrm>
                    <a:off x="4427859" y="3663411"/>
                    <a:ext cx="576064" cy="576064"/>
                  </a:xfrm>
                  <a:prstGeom prst="cub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noFill/>
                    </a:endParaRPr>
                  </a:p>
                </p:txBody>
              </p:sp>
              <p:cxnSp>
                <p:nvCxnSpPr>
                  <p:cNvPr id="259" name="Connecteur droit 258">
                    <a:extLst>
                      <a:ext uri="{FF2B5EF4-FFF2-40B4-BE49-F238E27FC236}">
                        <a16:creationId xmlns:a16="http://schemas.microsoft.com/office/drawing/2014/main" id="{4ED03C02-E52B-786E-C000-9B9398C5AB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71875" y="3663411"/>
                    <a:ext cx="288032" cy="1440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Connecteur droit avec flèche 259">
                    <a:extLst>
                      <a:ext uri="{FF2B5EF4-FFF2-40B4-BE49-F238E27FC236}">
                        <a16:creationId xmlns:a16="http://schemas.microsoft.com/office/drawing/2014/main" id="{4BFCCA03-001B-0A72-1B1D-5F0438A02D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928721" y="2982768"/>
                    <a:ext cx="672826" cy="663391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61" name="Groupe 63">
                    <a:extLst>
                      <a:ext uri="{FF2B5EF4-FFF2-40B4-BE49-F238E27FC236}">
                        <a16:creationId xmlns:a16="http://schemas.microsoft.com/office/drawing/2014/main" id="{5ABA07EE-708C-3D07-EDF5-05FCABDA5F0C}"/>
                      </a:ext>
                    </a:extLst>
                  </p:cNvPr>
                  <p:cNvGrpSpPr/>
                  <p:nvPr/>
                </p:nvGrpSpPr>
                <p:grpSpPr>
                  <a:xfrm>
                    <a:off x="4605267" y="3533775"/>
                    <a:ext cx="845484" cy="0"/>
                    <a:chOff x="3081908" y="2682256"/>
                    <a:chExt cx="845484" cy="0"/>
                  </a:xfrm>
                </p:grpSpPr>
                <p:cxnSp>
                  <p:nvCxnSpPr>
                    <p:cNvPr id="283" name="Connecteur droit avec flèche 282">
                      <a:extLst>
                        <a:ext uri="{FF2B5EF4-FFF2-40B4-BE49-F238E27FC236}">
                          <a16:creationId xmlns:a16="http://schemas.microsoft.com/office/drawing/2014/main" id="{9BEA1D62-CAF3-A035-106C-D29BE537FD69}"/>
                        </a:ext>
                      </a:extLst>
                    </p:cNvPr>
                    <p:cNvCxnSpPr/>
                    <p:nvPr/>
                  </p:nvCxnSpPr>
                  <p:spPr>
                    <a:xfrm rot="16200000" flipV="1">
                      <a:off x="3297932" y="2466232"/>
                      <a:ext cx="0" cy="432048"/>
                    </a:xfrm>
                    <a:prstGeom prst="straightConnector1">
                      <a:avLst/>
                    </a:prstGeom>
                    <a:ln w="28575">
                      <a:solidFill>
                        <a:srgbClr val="C00000"/>
                      </a:solidFill>
                      <a:prstDash val="sysDot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4" name="Connecteur droit avec flèche 283">
                      <a:extLst>
                        <a:ext uri="{FF2B5EF4-FFF2-40B4-BE49-F238E27FC236}">
                          <a16:creationId xmlns:a16="http://schemas.microsoft.com/office/drawing/2014/main" id="{EFABAFB9-2BA8-F23A-78CA-B6A52ADA72D1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3711368" y="2466232"/>
                      <a:ext cx="0" cy="432048"/>
                    </a:xfrm>
                    <a:prstGeom prst="straightConnector1">
                      <a:avLst/>
                    </a:prstGeom>
                    <a:ln w="28575">
                      <a:solidFill>
                        <a:srgbClr val="C00000"/>
                      </a:solidFill>
                      <a:prstDash val="sysDot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2" name="Groupe 64">
                    <a:extLst>
                      <a:ext uri="{FF2B5EF4-FFF2-40B4-BE49-F238E27FC236}">
                        <a16:creationId xmlns:a16="http://schemas.microsoft.com/office/drawing/2014/main" id="{0B3ED29D-49C2-3579-663D-61BCAC911E55}"/>
                      </a:ext>
                    </a:extLst>
                  </p:cNvPr>
                  <p:cNvGrpSpPr/>
                  <p:nvPr/>
                </p:nvGrpSpPr>
                <p:grpSpPr>
                  <a:xfrm>
                    <a:off x="4332115" y="3395172"/>
                    <a:ext cx="1141" cy="872852"/>
                    <a:chOff x="2590428" y="2774454"/>
                    <a:chExt cx="1141" cy="872852"/>
                  </a:xfrm>
                </p:grpSpPr>
                <p:cxnSp>
                  <p:nvCxnSpPr>
                    <p:cNvPr id="281" name="Connecteur droit avec flèche 280">
                      <a:extLst>
                        <a:ext uri="{FF2B5EF4-FFF2-40B4-BE49-F238E27FC236}">
                          <a16:creationId xmlns:a16="http://schemas.microsoft.com/office/drawing/2014/main" id="{C7573F1E-A7B1-7A67-8692-07F87C66CDF7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>
                      <a:off x="2374404" y="2990478"/>
                      <a:ext cx="432048" cy="0"/>
                    </a:xfrm>
                    <a:prstGeom prst="straightConnector1">
                      <a:avLst/>
                    </a:prstGeom>
                    <a:ln w="28575">
                      <a:solidFill>
                        <a:srgbClr val="C00000"/>
                      </a:solidFill>
                      <a:prstDash val="sysDot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2" name="Connecteur droit avec flèche 281">
                      <a:extLst>
                        <a:ext uri="{FF2B5EF4-FFF2-40B4-BE49-F238E27FC236}">
                          <a16:creationId xmlns:a16="http://schemas.microsoft.com/office/drawing/2014/main" id="{667F03AD-32F7-4A32-1028-4871546E81F4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 flipV="1">
                      <a:off x="2375545" y="3431282"/>
                      <a:ext cx="432048" cy="0"/>
                    </a:xfrm>
                    <a:prstGeom prst="straightConnector1">
                      <a:avLst/>
                    </a:prstGeom>
                    <a:ln w="28575">
                      <a:solidFill>
                        <a:srgbClr val="C00000"/>
                      </a:solidFill>
                      <a:prstDash val="sysDot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63" name="Connecteur droit avec flèche 262">
                    <a:extLst>
                      <a:ext uri="{FF2B5EF4-FFF2-40B4-BE49-F238E27FC236}">
                        <a16:creationId xmlns:a16="http://schemas.microsoft.com/office/drawing/2014/main" id="{491383E8-F48E-A816-1D68-71FE926A78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11132" y="3827873"/>
                    <a:ext cx="720000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64" name="Groupe 263">
                    <a:extLst>
                      <a:ext uri="{FF2B5EF4-FFF2-40B4-BE49-F238E27FC236}">
                        <a16:creationId xmlns:a16="http://schemas.microsoft.com/office/drawing/2014/main" id="{9574D289-5B72-6E0E-2FFE-88DA8E6461AA}"/>
                      </a:ext>
                    </a:extLst>
                  </p:cNvPr>
                  <p:cNvGrpSpPr/>
                  <p:nvPr/>
                </p:nvGrpSpPr>
                <p:grpSpPr>
                  <a:xfrm>
                    <a:off x="3444241" y="3990815"/>
                    <a:ext cx="1205925" cy="1448684"/>
                    <a:chOff x="1020224" y="4016693"/>
                    <a:chExt cx="1205925" cy="1448684"/>
                  </a:xfrm>
                </p:grpSpPr>
                <p:cxnSp>
                  <p:nvCxnSpPr>
                    <p:cNvPr id="265" name="Connecteur droit avec flèche 264">
                      <a:extLst>
                        <a:ext uri="{FF2B5EF4-FFF2-40B4-BE49-F238E27FC236}">
                          <a16:creationId xmlns:a16="http://schemas.microsoft.com/office/drawing/2014/main" id="{B2843EA5-FE1C-1D53-6A37-C9A9224CEDA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480000" flipV="1">
                      <a:off x="1020224" y="5138215"/>
                      <a:ext cx="215041" cy="327162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6" name="Connecteur droit avec flèche 265">
                      <a:extLst>
                        <a:ext uri="{FF2B5EF4-FFF2-40B4-BE49-F238E27FC236}">
                          <a16:creationId xmlns:a16="http://schemas.microsoft.com/office/drawing/2014/main" id="{A8FAA533-EA40-6F84-4129-EF293218E49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815330" y="4016693"/>
                      <a:ext cx="410819" cy="485651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67" name="Groupe 266">
                      <a:extLst>
                        <a:ext uri="{FF2B5EF4-FFF2-40B4-BE49-F238E27FC236}">
                          <a16:creationId xmlns:a16="http://schemas.microsoft.com/office/drawing/2014/main" id="{1B63F112-4EDF-7E4C-3A66-638A78CDF7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488" y="4304411"/>
                      <a:ext cx="1051420" cy="1001333"/>
                      <a:chOff x="882215" y="4502819"/>
                      <a:chExt cx="1051420" cy="1001333"/>
                    </a:xfrm>
                  </p:grpSpPr>
                  <p:cxnSp>
                    <p:nvCxnSpPr>
                      <p:cNvPr id="269" name="Connecteur droit 268">
                        <a:extLst>
                          <a:ext uri="{FF2B5EF4-FFF2-40B4-BE49-F238E27FC236}">
                            <a16:creationId xmlns:a16="http://schemas.microsoft.com/office/drawing/2014/main" id="{536AEDCE-3984-F669-8F15-159B84DE3C4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80000" flipH="1">
                        <a:off x="992616" y="4831698"/>
                        <a:ext cx="528439" cy="672454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0" name="Connecteur droit 269">
                        <a:extLst>
                          <a:ext uri="{FF2B5EF4-FFF2-40B4-BE49-F238E27FC236}">
                            <a16:creationId xmlns:a16="http://schemas.microsoft.com/office/drawing/2014/main" id="{7A4A7A10-14CF-EA83-F4BA-6CD70F702089}"/>
                          </a:ext>
                        </a:extLst>
                      </p:cNvPr>
                      <p:cNvCxnSpPr/>
                      <p:nvPr/>
                    </p:nvCxnSpPr>
                    <p:spPr>
                      <a:xfrm rot="21300000">
                        <a:off x="898329" y="5392220"/>
                        <a:ext cx="1008000" cy="93494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1" name="Connecteur droit 270">
                        <a:extLst>
                          <a:ext uri="{FF2B5EF4-FFF2-40B4-BE49-F238E27FC236}">
                            <a16:creationId xmlns:a16="http://schemas.microsoft.com/office/drawing/2014/main" id="{5A9FC96D-3E7C-6E21-7C26-4289ECF78DC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882215" y="4572742"/>
                        <a:ext cx="0" cy="86400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2" name="Connecteur droit 271">
                        <a:extLst>
                          <a:ext uri="{FF2B5EF4-FFF2-40B4-BE49-F238E27FC236}">
                            <a16:creationId xmlns:a16="http://schemas.microsoft.com/office/drawing/2014/main" id="{F3487764-5569-F75D-57AD-494C9BF72CA8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896620" y="4560121"/>
                        <a:ext cx="0" cy="90000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3" name="Connecteur droit avec flèche 272">
                        <a:extLst>
                          <a:ext uri="{FF2B5EF4-FFF2-40B4-BE49-F238E27FC236}">
                            <a16:creationId xmlns:a16="http://schemas.microsoft.com/office/drawing/2014/main" id="{339CD272-4F96-24C6-5DBA-994E2C9587C6}"/>
                          </a:ext>
                        </a:extLst>
                      </p:cNvPr>
                      <p:cNvCxnSpPr/>
                      <p:nvPr/>
                    </p:nvCxnSpPr>
                    <p:spPr>
                      <a:xfrm rot="16200000" flipV="1">
                        <a:off x="1179772" y="4770146"/>
                        <a:ext cx="0" cy="432048"/>
                      </a:xfrm>
                      <a:prstGeom prst="straightConnector1">
                        <a:avLst/>
                      </a:prstGeom>
                      <a:ln w="28575">
                        <a:solidFill>
                          <a:schemeClr val="tx1"/>
                        </a:solidFill>
                        <a:prstDash val="sysDot"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4" name="Connecteur droit avec flèche 273">
                        <a:extLst>
                          <a:ext uri="{FF2B5EF4-FFF2-40B4-BE49-F238E27FC236}">
                            <a16:creationId xmlns:a16="http://schemas.microsoft.com/office/drawing/2014/main" id="{4EBDB702-2926-862A-0199-EA527732710F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 flipH="1" flipV="1">
                        <a:off x="1643793" y="4761127"/>
                        <a:ext cx="0" cy="432048"/>
                      </a:xfrm>
                      <a:prstGeom prst="straightConnector1">
                        <a:avLst/>
                      </a:prstGeom>
                      <a:ln w="28575">
                        <a:solidFill>
                          <a:schemeClr val="tx1"/>
                        </a:solidFill>
                        <a:prstDash val="sysDot"/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5" name="Connecteur droit avec flèche 274">
                        <a:extLst>
                          <a:ext uri="{FF2B5EF4-FFF2-40B4-BE49-F238E27FC236}">
                            <a16:creationId xmlns:a16="http://schemas.microsoft.com/office/drawing/2014/main" id="{1100C855-ECB4-B565-CAA6-5B7247E0E0C5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 flipH="1">
                        <a:off x="1194630" y="4770146"/>
                        <a:ext cx="432048" cy="0"/>
                      </a:xfrm>
                      <a:prstGeom prst="straightConnector1">
                        <a:avLst/>
                      </a:prstGeom>
                      <a:ln w="28575">
                        <a:solidFill>
                          <a:schemeClr val="tx1"/>
                        </a:solidFill>
                        <a:prstDash val="sysDot"/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6" name="Connecteur droit avec flèche 275">
                        <a:extLst>
                          <a:ext uri="{FF2B5EF4-FFF2-40B4-BE49-F238E27FC236}">
                            <a16:creationId xmlns:a16="http://schemas.microsoft.com/office/drawing/2014/main" id="{36A4C1AD-4E5F-2715-4FB1-6FD347CA9329}"/>
                          </a:ext>
                        </a:extLst>
                      </p:cNvPr>
                      <p:cNvCxnSpPr/>
                      <p:nvPr/>
                    </p:nvCxnSpPr>
                    <p:spPr>
                      <a:xfrm rot="16200000" flipH="1" flipV="1">
                        <a:off x="1194630" y="5198771"/>
                        <a:ext cx="432048" cy="0"/>
                      </a:xfrm>
                      <a:prstGeom prst="straightConnector1">
                        <a:avLst/>
                      </a:prstGeom>
                      <a:ln w="28575">
                        <a:solidFill>
                          <a:schemeClr val="tx1"/>
                        </a:solidFill>
                        <a:prstDash val="sysDot"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7" name="Connecteur droit 276">
                        <a:extLst>
                          <a:ext uri="{FF2B5EF4-FFF2-40B4-BE49-F238E27FC236}">
                            <a16:creationId xmlns:a16="http://schemas.microsoft.com/office/drawing/2014/main" id="{317ED5B3-1DF1-7FF5-0DA4-1EB412373DBB}"/>
                          </a:ext>
                        </a:extLst>
                      </p:cNvPr>
                      <p:cNvCxnSpPr/>
                      <p:nvPr/>
                    </p:nvCxnSpPr>
                    <p:spPr>
                      <a:xfrm rot="21300000">
                        <a:off x="889635" y="4514490"/>
                        <a:ext cx="1044000" cy="93494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78" name="Arc 277">
                        <a:extLst>
                          <a:ext uri="{FF2B5EF4-FFF2-40B4-BE49-F238E27FC236}">
                            <a16:creationId xmlns:a16="http://schemas.microsoft.com/office/drawing/2014/main" id="{E0EF3165-4AD6-5FFF-160A-2020BC590AB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H="1">
                        <a:off x="1303597" y="4662827"/>
                        <a:ext cx="216023" cy="295274"/>
                      </a:xfrm>
                      <a:prstGeom prst="arc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cxnSp>
                    <p:nvCxnSpPr>
                      <p:cNvPr id="279" name="Connecteur droit 278">
                        <a:extLst>
                          <a:ext uri="{FF2B5EF4-FFF2-40B4-BE49-F238E27FC236}">
                            <a16:creationId xmlns:a16="http://schemas.microsoft.com/office/drawing/2014/main" id="{BA533C9A-1580-58AB-B45D-D195D6934E5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80000" flipH="1">
                        <a:off x="1608769" y="4502819"/>
                        <a:ext cx="216024" cy="288032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0" name="Connecteur droit avec flèche 279">
                        <a:extLst>
                          <a:ext uri="{FF2B5EF4-FFF2-40B4-BE49-F238E27FC236}">
                            <a16:creationId xmlns:a16="http://schemas.microsoft.com/office/drawing/2014/main" id="{B47ABC1D-2AD9-EF35-2EEA-38C6E845C787}"/>
                          </a:ext>
                        </a:extLst>
                      </p:cNvPr>
                      <p:cNvCxnSpPr/>
                      <p:nvPr/>
                    </p:nvCxnSpPr>
                    <p:spPr>
                      <a:xfrm rot="16020000">
                        <a:off x="1141300" y="4639847"/>
                        <a:ext cx="519583" cy="661417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C00000"/>
                        </a:solidFill>
                        <a:headEnd type="arrow"/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68" name="ZoneTexte 267">
                      <a:extLst>
                        <a:ext uri="{FF2B5EF4-FFF2-40B4-BE49-F238E27FC236}">
                          <a16:creationId xmlns:a16="http://schemas.microsoft.com/office/drawing/2014/main" id="{9D564077-4939-5985-E96F-042FF7D41D9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22334" y="4458718"/>
                      <a:ext cx="40704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C00000"/>
                          </a:solidFill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endParaRPr lang="fr-FR" sz="1200" dirty="0"/>
                    </a:p>
                  </p:txBody>
                </p:sp>
              </p:grpSp>
            </p:grpSp>
            <p:grpSp>
              <p:nvGrpSpPr>
                <p:cNvPr id="244" name="Groupe 243">
                  <a:extLst>
                    <a:ext uri="{FF2B5EF4-FFF2-40B4-BE49-F238E27FC236}">
                      <a16:creationId xmlns:a16="http://schemas.microsoft.com/office/drawing/2014/main" id="{7158BF3F-8159-BC41-BE0F-E42F70BA664E}"/>
                    </a:ext>
                  </a:extLst>
                </p:cNvPr>
                <p:cNvGrpSpPr/>
                <p:nvPr/>
              </p:nvGrpSpPr>
              <p:grpSpPr>
                <a:xfrm>
                  <a:off x="3475430" y="3332463"/>
                  <a:ext cx="2304000" cy="2592000"/>
                  <a:chOff x="563588" y="3110300"/>
                  <a:chExt cx="2304000" cy="2592000"/>
                </a:xfrm>
              </p:grpSpPr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id="{CBEA5A46-ED9B-8A5A-E31D-CD2A46D6C447}"/>
                      </a:ext>
                    </a:extLst>
                  </p:cNvPr>
                  <p:cNvSpPr/>
                  <p:nvPr/>
                </p:nvSpPr>
                <p:spPr>
                  <a:xfrm>
                    <a:off x="563588" y="3110300"/>
                    <a:ext cx="2304000" cy="2592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grpSp>
                <p:nvGrpSpPr>
                  <p:cNvPr id="246" name="Groupe 245">
                    <a:extLst>
                      <a:ext uri="{FF2B5EF4-FFF2-40B4-BE49-F238E27FC236}">
                        <a16:creationId xmlns:a16="http://schemas.microsoft.com/office/drawing/2014/main" id="{B745CA53-0ABB-A15F-3E69-297A69637E9D}"/>
                      </a:ext>
                    </a:extLst>
                  </p:cNvPr>
                  <p:cNvGrpSpPr/>
                  <p:nvPr/>
                </p:nvGrpSpPr>
                <p:grpSpPr>
                  <a:xfrm>
                    <a:off x="636227" y="3189808"/>
                    <a:ext cx="2170357" cy="2408453"/>
                    <a:chOff x="636227" y="3189808"/>
                    <a:chExt cx="2170357" cy="2408453"/>
                  </a:xfrm>
                </p:grpSpPr>
                <p:sp>
                  <p:nvSpPr>
                    <p:cNvPr id="247" name="Cube 246">
                      <a:extLst>
                        <a:ext uri="{FF2B5EF4-FFF2-40B4-BE49-F238E27FC236}">
                          <a16:creationId xmlns:a16="http://schemas.microsoft.com/office/drawing/2014/main" id="{95EB17B8-3297-DB63-C4DB-D65BA97CC7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58786" y="3853199"/>
                      <a:ext cx="576064" cy="576064"/>
                    </a:xfrm>
                    <a:prstGeom prst="cub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noFill/>
                      </a:endParaRPr>
                    </a:p>
                  </p:txBody>
                </p:sp>
                <p:cxnSp>
                  <p:nvCxnSpPr>
                    <p:cNvPr id="248" name="Connecteur droit 247">
                      <a:extLst>
                        <a:ext uri="{FF2B5EF4-FFF2-40B4-BE49-F238E27FC236}">
                          <a16:creationId xmlns:a16="http://schemas.microsoft.com/office/drawing/2014/main" id="{19C5C437-D648-4E56-C677-C5236D4F939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02802" y="3853199"/>
                      <a:ext cx="288032" cy="1440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9" name="Connecteur droit avec flèche 248">
                      <a:extLst>
                        <a:ext uri="{FF2B5EF4-FFF2-40B4-BE49-F238E27FC236}">
                          <a16:creationId xmlns:a16="http://schemas.microsoft.com/office/drawing/2014/main" id="{D78899F0-502A-B10A-B195-265F7B9BE8A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133758" y="3189808"/>
                      <a:ext cx="672826" cy="663391"/>
                    </a:xfrm>
                    <a:prstGeom prst="straightConnector1">
                      <a:avLst/>
                    </a:prstGeom>
                    <a:ln w="57150">
                      <a:solidFill>
                        <a:srgbClr val="FFFF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50" name="Groupe 63">
                      <a:extLst>
                        <a:ext uri="{FF2B5EF4-FFF2-40B4-BE49-F238E27FC236}">
                          <a16:creationId xmlns:a16="http://schemas.microsoft.com/office/drawing/2014/main" id="{C2DA6827-576F-FE4A-9C48-2B7D042234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36194" y="3723563"/>
                      <a:ext cx="845484" cy="0"/>
                      <a:chOff x="3081908" y="2682256"/>
                      <a:chExt cx="845484" cy="0"/>
                    </a:xfrm>
                  </p:grpSpPr>
                  <p:cxnSp>
                    <p:nvCxnSpPr>
                      <p:cNvPr id="256" name="Connecteur droit avec flèche 255">
                        <a:extLst>
                          <a:ext uri="{FF2B5EF4-FFF2-40B4-BE49-F238E27FC236}">
                            <a16:creationId xmlns:a16="http://schemas.microsoft.com/office/drawing/2014/main" id="{31905441-187C-CE37-CA7F-1EEAB74722A9}"/>
                          </a:ext>
                        </a:extLst>
                      </p:cNvPr>
                      <p:cNvCxnSpPr/>
                      <p:nvPr/>
                    </p:nvCxnSpPr>
                    <p:spPr>
                      <a:xfrm rot="16200000" flipV="1">
                        <a:off x="3297932" y="2466232"/>
                        <a:ext cx="0" cy="432048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C00000"/>
                        </a:solidFill>
                        <a:prstDash val="sysDot"/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7" name="Connecteur droit avec flèche 256">
                        <a:extLst>
                          <a:ext uri="{FF2B5EF4-FFF2-40B4-BE49-F238E27FC236}">
                            <a16:creationId xmlns:a16="http://schemas.microsoft.com/office/drawing/2014/main" id="{C6090392-013E-AB19-4C98-1E1BF28A4550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 flipH="1" flipV="1">
                        <a:off x="3711368" y="2466232"/>
                        <a:ext cx="0" cy="432048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C00000"/>
                        </a:solidFill>
                        <a:prstDash val="sysDot"/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51" name="Groupe 64">
                      <a:extLst>
                        <a:ext uri="{FF2B5EF4-FFF2-40B4-BE49-F238E27FC236}">
                          <a16:creationId xmlns:a16="http://schemas.microsoft.com/office/drawing/2014/main" id="{4DAA014E-8E32-FA61-DBC5-26EB711FBE4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63042" y="3584960"/>
                      <a:ext cx="1141" cy="872852"/>
                      <a:chOff x="2590428" y="2774454"/>
                      <a:chExt cx="1141" cy="872852"/>
                    </a:xfrm>
                  </p:grpSpPr>
                  <p:cxnSp>
                    <p:nvCxnSpPr>
                      <p:cNvPr id="254" name="Connecteur droit avec flèche 253">
                        <a:extLst>
                          <a:ext uri="{FF2B5EF4-FFF2-40B4-BE49-F238E27FC236}">
                            <a16:creationId xmlns:a16="http://schemas.microsoft.com/office/drawing/2014/main" id="{BD06C03F-155A-1638-9141-2AB6F07E199D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 flipH="1">
                        <a:off x="2374404" y="2990478"/>
                        <a:ext cx="432048" cy="0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C00000"/>
                        </a:solidFill>
                        <a:prstDash val="sysDot"/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5" name="Connecteur droit avec flèche 254">
                        <a:extLst>
                          <a:ext uri="{FF2B5EF4-FFF2-40B4-BE49-F238E27FC236}">
                            <a16:creationId xmlns:a16="http://schemas.microsoft.com/office/drawing/2014/main" id="{9C9DD6FB-F24B-91D9-DB05-43BEA2711C16}"/>
                          </a:ext>
                        </a:extLst>
                      </p:cNvPr>
                      <p:cNvCxnSpPr/>
                      <p:nvPr/>
                    </p:nvCxnSpPr>
                    <p:spPr>
                      <a:xfrm rot="16200000" flipH="1" flipV="1">
                        <a:off x="2375545" y="3431282"/>
                        <a:ext cx="432048" cy="0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C00000"/>
                        </a:solidFill>
                        <a:prstDash val="sysDot"/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52" name="Connecteur droit avec flèche 251">
                      <a:extLst>
                        <a:ext uri="{FF2B5EF4-FFF2-40B4-BE49-F238E27FC236}">
                          <a16:creationId xmlns:a16="http://schemas.microsoft.com/office/drawing/2014/main" id="{9A6ED9EF-5120-3C13-B8C5-F52392C5063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942059" y="4017661"/>
                      <a:ext cx="720000" cy="0"/>
                    </a:xfrm>
                    <a:prstGeom prst="straightConnector1">
                      <a:avLst/>
                    </a:prstGeom>
                    <a:ln w="57150">
                      <a:solidFill>
                        <a:srgbClr val="FFFF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3" name="Connecteur droit avec flèche 252">
                      <a:extLst>
                        <a:ext uri="{FF2B5EF4-FFF2-40B4-BE49-F238E27FC236}">
                          <a16:creationId xmlns:a16="http://schemas.microsoft.com/office/drawing/2014/main" id="{1635ECD9-FEBB-60F7-5FB1-71F2C7305D3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60000" flipV="1">
                      <a:off x="636227" y="4145083"/>
                      <a:ext cx="1258221" cy="1453178"/>
                    </a:xfrm>
                    <a:prstGeom prst="straightConnector1">
                      <a:avLst/>
                    </a:prstGeom>
                    <a:ln w="57150">
                      <a:solidFill>
                        <a:srgbClr val="FFFF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242" name="ZoneTexte 241">
                <a:extLst>
                  <a:ext uri="{FF2B5EF4-FFF2-40B4-BE49-F238E27FC236}">
                    <a16:creationId xmlns:a16="http://schemas.microsoft.com/office/drawing/2014/main" id="{95E32A74-3C75-AB9B-30B8-99D6BCD50846}"/>
                  </a:ext>
                </a:extLst>
              </p:cNvPr>
              <p:cNvSpPr txBox="1"/>
              <p:nvPr/>
            </p:nvSpPr>
            <p:spPr>
              <a:xfrm>
                <a:off x="5245057" y="4753447"/>
                <a:ext cx="1728000" cy="120032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 seul photon:</a:t>
                </a:r>
              </a:p>
              <a:p>
                <a:pPr algn="ctr"/>
                <a:r>
                  <a:rPr lang="fr-FR" sz="2400" i="1" dirty="0">
                    <a:solidFill>
                      <a:srgbClr val="FF0000"/>
                    </a:solidFill>
                    <a:latin typeface="Symbol" pitchFamily="18" charset="2"/>
                  </a:rPr>
                  <a:t>q</a:t>
                </a:r>
                <a:r>
                  <a:rPr lang="fr-FR" sz="2400" dirty="0">
                    <a:solidFill>
                      <a:srgbClr val="FF0000"/>
                    </a:solidFill>
                    <a:latin typeface="Symbol" pitchFamily="18" charset="2"/>
                  </a:rPr>
                  <a:t> </a:t>
                </a:r>
                <a:r>
                  <a:rPr lang="fr-FR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inconnu ?</a:t>
                </a:r>
              </a:p>
            </p:txBody>
          </p:sp>
        </p:grpSp>
        <p:grpSp>
          <p:nvGrpSpPr>
            <p:cNvPr id="233" name="Groupe 232">
              <a:extLst>
                <a:ext uri="{FF2B5EF4-FFF2-40B4-BE49-F238E27FC236}">
                  <a16:creationId xmlns:a16="http://schemas.microsoft.com/office/drawing/2014/main" id="{861700F8-F124-9995-019D-A6FA53EAAD1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29150" y="4198303"/>
              <a:ext cx="740982" cy="720000"/>
              <a:chOff x="962878" y="1912638"/>
              <a:chExt cx="918676" cy="892664"/>
            </a:xfrm>
          </p:grpSpPr>
          <p:grpSp>
            <p:nvGrpSpPr>
              <p:cNvPr id="234" name="Groupe 233">
                <a:extLst>
                  <a:ext uri="{FF2B5EF4-FFF2-40B4-BE49-F238E27FC236}">
                    <a16:creationId xmlns:a16="http://schemas.microsoft.com/office/drawing/2014/main" id="{383CE6AD-FBE6-E731-561C-5BEC823056CE}"/>
                  </a:ext>
                </a:extLst>
              </p:cNvPr>
              <p:cNvGrpSpPr/>
              <p:nvPr/>
            </p:nvGrpSpPr>
            <p:grpSpPr>
              <a:xfrm>
                <a:off x="962878" y="1912638"/>
                <a:ext cx="918676" cy="892664"/>
                <a:chOff x="962878" y="1912638"/>
                <a:chExt cx="918676" cy="892664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8E69815F-C242-AA80-397B-BD4CFA8A0074}"/>
                    </a:ext>
                  </a:extLst>
                </p:cNvPr>
                <p:cNvSpPr/>
                <p:nvPr/>
              </p:nvSpPr>
              <p:spPr>
                <a:xfrm>
                  <a:off x="962878" y="1912638"/>
                  <a:ext cx="918676" cy="89266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239" name="Connecteur droit 238">
                  <a:extLst>
                    <a:ext uri="{FF2B5EF4-FFF2-40B4-BE49-F238E27FC236}">
                      <a16:creationId xmlns:a16="http://schemas.microsoft.com/office/drawing/2014/main" id="{6CDC8688-EAC9-A4E5-0AB5-C3C3B71A8645}"/>
                    </a:ext>
                  </a:extLst>
                </p:cNvPr>
                <p:cNvCxnSpPr>
                  <a:cxnSpLocks/>
                  <a:stCxn id="238" idx="0"/>
                  <a:endCxn id="238" idx="2"/>
                </p:cNvCxnSpPr>
                <p:nvPr/>
              </p:nvCxnSpPr>
              <p:spPr>
                <a:xfrm>
                  <a:off x="1422216" y="1912638"/>
                  <a:ext cx="0" cy="892664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Connecteur droit 239">
                  <a:extLst>
                    <a:ext uri="{FF2B5EF4-FFF2-40B4-BE49-F238E27FC236}">
                      <a16:creationId xmlns:a16="http://schemas.microsoft.com/office/drawing/2014/main" id="{4C52457F-27BE-D220-B56C-210537017C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435222" y="1906777"/>
                  <a:ext cx="0" cy="892664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5" name="Connecteur droit avec flèche 234">
                <a:extLst>
                  <a:ext uri="{FF2B5EF4-FFF2-40B4-BE49-F238E27FC236}">
                    <a16:creationId xmlns:a16="http://schemas.microsoft.com/office/drawing/2014/main" id="{E71E35F0-3762-C9BC-3972-8D7CCDC06C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13073" y="1956768"/>
                <a:ext cx="399719" cy="81358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36" name="ZoneTexte 235">
                <a:extLst>
                  <a:ext uri="{FF2B5EF4-FFF2-40B4-BE49-F238E27FC236}">
                    <a16:creationId xmlns:a16="http://schemas.microsoft.com/office/drawing/2014/main" id="{23902826-CEBA-4994-368E-106E858082BF}"/>
                  </a:ext>
                </a:extLst>
              </p:cNvPr>
              <p:cNvSpPr txBox="1"/>
              <p:nvPr/>
            </p:nvSpPr>
            <p:spPr>
              <a:xfrm>
                <a:off x="1517507" y="2004510"/>
                <a:ext cx="32935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000" dirty="0">
                    <a:solidFill>
                      <a:srgbClr val="FF0000"/>
                    </a:solidFill>
                    <a:latin typeface="Symbol" pitchFamily="18" charset="2"/>
                  </a:rPr>
                  <a:t>q </a:t>
                </a:r>
                <a:endParaRPr lang="fr-FR" sz="2000" dirty="0"/>
              </a:p>
            </p:txBody>
          </p:sp>
          <p:sp>
            <p:nvSpPr>
              <p:cNvPr id="237" name="Arc 236">
                <a:extLst>
                  <a:ext uri="{FF2B5EF4-FFF2-40B4-BE49-F238E27FC236}">
                    <a16:creationId xmlns:a16="http://schemas.microsoft.com/office/drawing/2014/main" id="{B5E77E7C-EC57-1640-ECAB-2C4230C4D2D0}"/>
                  </a:ext>
                </a:extLst>
              </p:cNvPr>
              <p:cNvSpPr/>
              <p:nvPr/>
            </p:nvSpPr>
            <p:spPr>
              <a:xfrm>
                <a:off x="1457772" y="2232135"/>
                <a:ext cx="127603" cy="193640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285" name="Groupe 284">
            <a:extLst>
              <a:ext uri="{FF2B5EF4-FFF2-40B4-BE49-F238E27FC236}">
                <a16:creationId xmlns:a16="http://schemas.microsoft.com/office/drawing/2014/main" id="{D8CE4AD7-44E9-D881-5662-6A195FC74F39}"/>
              </a:ext>
            </a:extLst>
          </p:cNvPr>
          <p:cNvGrpSpPr/>
          <p:nvPr/>
        </p:nvGrpSpPr>
        <p:grpSpPr>
          <a:xfrm>
            <a:off x="2823187" y="2027151"/>
            <a:ext cx="3497627" cy="2621313"/>
            <a:chOff x="1166393" y="2706879"/>
            <a:chExt cx="3497627" cy="2621313"/>
          </a:xfrm>
        </p:grpSpPr>
        <p:grpSp>
          <p:nvGrpSpPr>
            <p:cNvPr id="286" name="Groupe 285">
              <a:extLst>
                <a:ext uri="{FF2B5EF4-FFF2-40B4-BE49-F238E27FC236}">
                  <a16:creationId xmlns:a16="http://schemas.microsoft.com/office/drawing/2014/main" id="{E2ABE58F-5E7D-8C8C-7202-4580E3780769}"/>
                </a:ext>
              </a:extLst>
            </p:cNvPr>
            <p:cNvGrpSpPr/>
            <p:nvPr/>
          </p:nvGrpSpPr>
          <p:grpSpPr>
            <a:xfrm>
              <a:off x="1166393" y="2706879"/>
              <a:ext cx="3497627" cy="2621313"/>
              <a:chOff x="3475430" y="3332463"/>
              <a:chExt cx="3497627" cy="2621313"/>
            </a:xfrm>
          </p:grpSpPr>
          <p:grpSp>
            <p:nvGrpSpPr>
              <p:cNvPr id="295" name="Groupe 294">
                <a:extLst>
                  <a:ext uri="{FF2B5EF4-FFF2-40B4-BE49-F238E27FC236}">
                    <a16:creationId xmlns:a16="http://schemas.microsoft.com/office/drawing/2014/main" id="{1CD19D57-D6E0-5864-0079-6C12D9AF2333}"/>
                  </a:ext>
                </a:extLst>
              </p:cNvPr>
              <p:cNvGrpSpPr/>
              <p:nvPr/>
            </p:nvGrpSpPr>
            <p:grpSpPr>
              <a:xfrm>
                <a:off x="3475430" y="3332463"/>
                <a:ext cx="2304000" cy="2592000"/>
                <a:chOff x="3475430" y="3332463"/>
                <a:chExt cx="2304000" cy="2592000"/>
              </a:xfrm>
            </p:grpSpPr>
            <p:grpSp>
              <p:nvGrpSpPr>
                <p:cNvPr id="297" name="Groupe 296">
                  <a:extLst>
                    <a:ext uri="{FF2B5EF4-FFF2-40B4-BE49-F238E27FC236}">
                      <a16:creationId xmlns:a16="http://schemas.microsoft.com/office/drawing/2014/main" id="{B02A4762-CAC9-5438-0F43-3BAF9A0AF15B}"/>
                    </a:ext>
                  </a:extLst>
                </p:cNvPr>
                <p:cNvGrpSpPr/>
                <p:nvPr/>
              </p:nvGrpSpPr>
              <p:grpSpPr>
                <a:xfrm>
                  <a:off x="3493347" y="3414090"/>
                  <a:ext cx="2157306" cy="2456731"/>
                  <a:chOff x="3444241" y="2982768"/>
                  <a:chExt cx="2157306" cy="2456731"/>
                </a:xfrm>
              </p:grpSpPr>
              <p:sp>
                <p:nvSpPr>
                  <p:cNvPr id="312" name="Cube 311">
                    <a:extLst>
                      <a:ext uri="{FF2B5EF4-FFF2-40B4-BE49-F238E27FC236}">
                        <a16:creationId xmlns:a16="http://schemas.microsoft.com/office/drawing/2014/main" id="{F4C4FB2C-E512-1CA5-FDC7-11BE0248392E}"/>
                      </a:ext>
                    </a:extLst>
                  </p:cNvPr>
                  <p:cNvSpPr/>
                  <p:nvPr/>
                </p:nvSpPr>
                <p:spPr>
                  <a:xfrm>
                    <a:off x="4427859" y="3663411"/>
                    <a:ext cx="576064" cy="576064"/>
                  </a:xfrm>
                  <a:prstGeom prst="cub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noFill/>
                    </a:endParaRPr>
                  </a:p>
                </p:txBody>
              </p:sp>
              <p:cxnSp>
                <p:nvCxnSpPr>
                  <p:cNvPr id="313" name="Connecteur droit 312">
                    <a:extLst>
                      <a:ext uri="{FF2B5EF4-FFF2-40B4-BE49-F238E27FC236}">
                        <a16:creationId xmlns:a16="http://schemas.microsoft.com/office/drawing/2014/main" id="{A94D4F8C-8F3C-8632-B1DE-FB1EE8E92A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71875" y="3663411"/>
                    <a:ext cx="288032" cy="1440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Connecteur droit avec flèche 313">
                    <a:extLst>
                      <a:ext uri="{FF2B5EF4-FFF2-40B4-BE49-F238E27FC236}">
                        <a16:creationId xmlns:a16="http://schemas.microsoft.com/office/drawing/2014/main" id="{8E9ACCB8-D288-8F99-EF41-EE5C2CE07B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928721" y="2982768"/>
                    <a:ext cx="672826" cy="663391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15" name="Groupe 63">
                    <a:extLst>
                      <a:ext uri="{FF2B5EF4-FFF2-40B4-BE49-F238E27FC236}">
                        <a16:creationId xmlns:a16="http://schemas.microsoft.com/office/drawing/2014/main" id="{E82A9F91-EF35-3FCA-D5B3-CC1228C1611D}"/>
                      </a:ext>
                    </a:extLst>
                  </p:cNvPr>
                  <p:cNvGrpSpPr/>
                  <p:nvPr/>
                </p:nvGrpSpPr>
                <p:grpSpPr>
                  <a:xfrm>
                    <a:off x="4605267" y="3533775"/>
                    <a:ext cx="845484" cy="0"/>
                    <a:chOff x="3081908" y="2682256"/>
                    <a:chExt cx="845484" cy="0"/>
                  </a:xfrm>
                </p:grpSpPr>
                <p:cxnSp>
                  <p:nvCxnSpPr>
                    <p:cNvPr id="337" name="Connecteur droit avec flèche 336">
                      <a:extLst>
                        <a:ext uri="{FF2B5EF4-FFF2-40B4-BE49-F238E27FC236}">
                          <a16:creationId xmlns:a16="http://schemas.microsoft.com/office/drawing/2014/main" id="{21480D5D-39C4-CDD3-DE3B-DE033CE0A239}"/>
                        </a:ext>
                      </a:extLst>
                    </p:cNvPr>
                    <p:cNvCxnSpPr/>
                    <p:nvPr/>
                  </p:nvCxnSpPr>
                  <p:spPr>
                    <a:xfrm rot="16200000" flipV="1">
                      <a:off x="3297932" y="2466232"/>
                      <a:ext cx="0" cy="432048"/>
                    </a:xfrm>
                    <a:prstGeom prst="straightConnector1">
                      <a:avLst/>
                    </a:prstGeom>
                    <a:ln w="28575">
                      <a:solidFill>
                        <a:srgbClr val="C00000"/>
                      </a:solidFill>
                      <a:prstDash val="sysDot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8" name="Connecteur droit avec flèche 337">
                      <a:extLst>
                        <a:ext uri="{FF2B5EF4-FFF2-40B4-BE49-F238E27FC236}">
                          <a16:creationId xmlns:a16="http://schemas.microsoft.com/office/drawing/2014/main" id="{6D029559-B492-6803-7DA6-EA7703179078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3711368" y="2466232"/>
                      <a:ext cx="0" cy="432048"/>
                    </a:xfrm>
                    <a:prstGeom prst="straightConnector1">
                      <a:avLst/>
                    </a:prstGeom>
                    <a:ln w="28575">
                      <a:solidFill>
                        <a:srgbClr val="C00000"/>
                      </a:solidFill>
                      <a:prstDash val="sysDot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16" name="Groupe 64">
                    <a:extLst>
                      <a:ext uri="{FF2B5EF4-FFF2-40B4-BE49-F238E27FC236}">
                        <a16:creationId xmlns:a16="http://schemas.microsoft.com/office/drawing/2014/main" id="{CEF535BC-4AA4-93FC-5AD3-CA82257B6702}"/>
                      </a:ext>
                    </a:extLst>
                  </p:cNvPr>
                  <p:cNvGrpSpPr/>
                  <p:nvPr/>
                </p:nvGrpSpPr>
                <p:grpSpPr>
                  <a:xfrm>
                    <a:off x="4332115" y="3395172"/>
                    <a:ext cx="1141" cy="872852"/>
                    <a:chOff x="2590428" y="2774454"/>
                    <a:chExt cx="1141" cy="872852"/>
                  </a:xfrm>
                </p:grpSpPr>
                <p:cxnSp>
                  <p:nvCxnSpPr>
                    <p:cNvPr id="335" name="Connecteur droit avec flèche 334">
                      <a:extLst>
                        <a:ext uri="{FF2B5EF4-FFF2-40B4-BE49-F238E27FC236}">
                          <a16:creationId xmlns:a16="http://schemas.microsoft.com/office/drawing/2014/main" id="{06E34770-FB9C-8887-3EF8-375777218C38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>
                      <a:off x="2374404" y="2990478"/>
                      <a:ext cx="432048" cy="0"/>
                    </a:xfrm>
                    <a:prstGeom prst="straightConnector1">
                      <a:avLst/>
                    </a:prstGeom>
                    <a:ln w="28575">
                      <a:solidFill>
                        <a:srgbClr val="C00000"/>
                      </a:solidFill>
                      <a:prstDash val="sysDot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6" name="Connecteur droit avec flèche 335">
                      <a:extLst>
                        <a:ext uri="{FF2B5EF4-FFF2-40B4-BE49-F238E27FC236}">
                          <a16:creationId xmlns:a16="http://schemas.microsoft.com/office/drawing/2014/main" id="{69561186-2A7D-EACC-69AE-651127559266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 flipV="1">
                      <a:off x="2375545" y="3431282"/>
                      <a:ext cx="432048" cy="0"/>
                    </a:xfrm>
                    <a:prstGeom prst="straightConnector1">
                      <a:avLst/>
                    </a:prstGeom>
                    <a:ln w="28575">
                      <a:solidFill>
                        <a:srgbClr val="C00000"/>
                      </a:solidFill>
                      <a:prstDash val="sysDot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17" name="Connecteur droit avec flèche 316">
                    <a:extLst>
                      <a:ext uri="{FF2B5EF4-FFF2-40B4-BE49-F238E27FC236}">
                        <a16:creationId xmlns:a16="http://schemas.microsoft.com/office/drawing/2014/main" id="{326A1E47-DE38-9907-F929-D86039348B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11132" y="3827873"/>
                    <a:ext cx="720000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18" name="Groupe 317">
                    <a:extLst>
                      <a:ext uri="{FF2B5EF4-FFF2-40B4-BE49-F238E27FC236}">
                        <a16:creationId xmlns:a16="http://schemas.microsoft.com/office/drawing/2014/main" id="{4A8C5241-623E-8C55-4FEA-41B64EE5E599}"/>
                      </a:ext>
                    </a:extLst>
                  </p:cNvPr>
                  <p:cNvGrpSpPr/>
                  <p:nvPr/>
                </p:nvGrpSpPr>
                <p:grpSpPr>
                  <a:xfrm>
                    <a:off x="3444241" y="3990815"/>
                    <a:ext cx="1205925" cy="1448684"/>
                    <a:chOff x="1020224" y="4016693"/>
                    <a:chExt cx="1205925" cy="1448684"/>
                  </a:xfrm>
                </p:grpSpPr>
                <p:cxnSp>
                  <p:nvCxnSpPr>
                    <p:cNvPr id="319" name="Connecteur droit avec flèche 318">
                      <a:extLst>
                        <a:ext uri="{FF2B5EF4-FFF2-40B4-BE49-F238E27FC236}">
                          <a16:creationId xmlns:a16="http://schemas.microsoft.com/office/drawing/2014/main" id="{78331F0E-F722-BBE0-FABC-A6916BC5DEB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480000" flipV="1">
                      <a:off x="1020224" y="5138215"/>
                      <a:ext cx="215041" cy="327162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0" name="Connecteur droit avec flèche 319">
                      <a:extLst>
                        <a:ext uri="{FF2B5EF4-FFF2-40B4-BE49-F238E27FC236}">
                          <a16:creationId xmlns:a16="http://schemas.microsoft.com/office/drawing/2014/main" id="{812C97B5-C257-36E3-C697-BBC9BE09E10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815330" y="4016693"/>
                      <a:ext cx="410819" cy="485651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21" name="Groupe 320">
                      <a:extLst>
                        <a:ext uri="{FF2B5EF4-FFF2-40B4-BE49-F238E27FC236}">
                          <a16:creationId xmlns:a16="http://schemas.microsoft.com/office/drawing/2014/main" id="{8957D63E-6B57-0110-6CCE-A5400D49F7D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488" y="4304411"/>
                      <a:ext cx="1051420" cy="1001333"/>
                      <a:chOff x="882215" y="4502819"/>
                      <a:chExt cx="1051420" cy="1001333"/>
                    </a:xfrm>
                  </p:grpSpPr>
                  <p:cxnSp>
                    <p:nvCxnSpPr>
                      <p:cNvPr id="323" name="Connecteur droit 322">
                        <a:extLst>
                          <a:ext uri="{FF2B5EF4-FFF2-40B4-BE49-F238E27FC236}">
                            <a16:creationId xmlns:a16="http://schemas.microsoft.com/office/drawing/2014/main" id="{9A7C714D-F50C-4AAA-E72B-2BEB3C10B32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80000" flipH="1">
                        <a:off x="992616" y="4831698"/>
                        <a:ext cx="528439" cy="672454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4" name="Connecteur droit 323">
                        <a:extLst>
                          <a:ext uri="{FF2B5EF4-FFF2-40B4-BE49-F238E27FC236}">
                            <a16:creationId xmlns:a16="http://schemas.microsoft.com/office/drawing/2014/main" id="{4CECF1FC-B1AB-FAEB-EB24-C25923C20A5C}"/>
                          </a:ext>
                        </a:extLst>
                      </p:cNvPr>
                      <p:cNvCxnSpPr/>
                      <p:nvPr/>
                    </p:nvCxnSpPr>
                    <p:spPr>
                      <a:xfrm rot="21300000">
                        <a:off x="898329" y="5392220"/>
                        <a:ext cx="1008000" cy="93494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5" name="Connecteur droit 324">
                        <a:extLst>
                          <a:ext uri="{FF2B5EF4-FFF2-40B4-BE49-F238E27FC236}">
                            <a16:creationId xmlns:a16="http://schemas.microsoft.com/office/drawing/2014/main" id="{C13B9B24-6540-E954-AD46-0A61DECC4E1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882215" y="4572742"/>
                        <a:ext cx="0" cy="86400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6" name="Connecteur droit 325">
                        <a:extLst>
                          <a:ext uri="{FF2B5EF4-FFF2-40B4-BE49-F238E27FC236}">
                            <a16:creationId xmlns:a16="http://schemas.microsoft.com/office/drawing/2014/main" id="{16EAEDE2-BC1E-A0E5-EFA2-CD683501385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896620" y="4560121"/>
                        <a:ext cx="0" cy="90000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7" name="Connecteur droit avec flèche 326">
                        <a:extLst>
                          <a:ext uri="{FF2B5EF4-FFF2-40B4-BE49-F238E27FC236}">
                            <a16:creationId xmlns:a16="http://schemas.microsoft.com/office/drawing/2014/main" id="{B759EF84-0EA7-5C05-83DC-D2D7D3415C52}"/>
                          </a:ext>
                        </a:extLst>
                      </p:cNvPr>
                      <p:cNvCxnSpPr/>
                      <p:nvPr/>
                    </p:nvCxnSpPr>
                    <p:spPr>
                      <a:xfrm rot="16200000" flipV="1">
                        <a:off x="1179772" y="4770146"/>
                        <a:ext cx="0" cy="432048"/>
                      </a:xfrm>
                      <a:prstGeom prst="straightConnector1">
                        <a:avLst/>
                      </a:prstGeom>
                      <a:ln w="28575">
                        <a:solidFill>
                          <a:schemeClr val="tx1"/>
                        </a:solidFill>
                        <a:prstDash val="sysDot"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8" name="Connecteur droit avec flèche 327">
                        <a:extLst>
                          <a:ext uri="{FF2B5EF4-FFF2-40B4-BE49-F238E27FC236}">
                            <a16:creationId xmlns:a16="http://schemas.microsoft.com/office/drawing/2014/main" id="{AF3BD693-2DC6-E296-2148-C30CC3A880D9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 flipH="1" flipV="1">
                        <a:off x="1643793" y="4761127"/>
                        <a:ext cx="0" cy="432048"/>
                      </a:xfrm>
                      <a:prstGeom prst="straightConnector1">
                        <a:avLst/>
                      </a:prstGeom>
                      <a:ln w="28575">
                        <a:solidFill>
                          <a:schemeClr val="tx1"/>
                        </a:solidFill>
                        <a:prstDash val="sysDot"/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9" name="Connecteur droit avec flèche 328">
                        <a:extLst>
                          <a:ext uri="{FF2B5EF4-FFF2-40B4-BE49-F238E27FC236}">
                            <a16:creationId xmlns:a16="http://schemas.microsoft.com/office/drawing/2014/main" id="{57B816EE-99CC-B4E7-715A-CD55031CFBBA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 flipH="1">
                        <a:off x="1194630" y="4770146"/>
                        <a:ext cx="432048" cy="0"/>
                      </a:xfrm>
                      <a:prstGeom prst="straightConnector1">
                        <a:avLst/>
                      </a:prstGeom>
                      <a:ln w="28575">
                        <a:solidFill>
                          <a:schemeClr val="tx1"/>
                        </a:solidFill>
                        <a:prstDash val="sysDot"/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0" name="Connecteur droit avec flèche 329">
                        <a:extLst>
                          <a:ext uri="{FF2B5EF4-FFF2-40B4-BE49-F238E27FC236}">
                            <a16:creationId xmlns:a16="http://schemas.microsoft.com/office/drawing/2014/main" id="{F6AF0F3C-B4B8-9781-9940-88937D67A398}"/>
                          </a:ext>
                        </a:extLst>
                      </p:cNvPr>
                      <p:cNvCxnSpPr/>
                      <p:nvPr/>
                    </p:nvCxnSpPr>
                    <p:spPr>
                      <a:xfrm rot="16200000" flipH="1" flipV="1">
                        <a:off x="1194630" y="5198771"/>
                        <a:ext cx="432048" cy="0"/>
                      </a:xfrm>
                      <a:prstGeom prst="straightConnector1">
                        <a:avLst/>
                      </a:prstGeom>
                      <a:ln w="28575">
                        <a:solidFill>
                          <a:schemeClr val="tx1"/>
                        </a:solidFill>
                        <a:prstDash val="sysDot"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1" name="Connecteur droit 330">
                        <a:extLst>
                          <a:ext uri="{FF2B5EF4-FFF2-40B4-BE49-F238E27FC236}">
                            <a16:creationId xmlns:a16="http://schemas.microsoft.com/office/drawing/2014/main" id="{A16B9EB5-268C-7D2B-BA4D-7960E5DD0E42}"/>
                          </a:ext>
                        </a:extLst>
                      </p:cNvPr>
                      <p:cNvCxnSpPr/>
                      <p:nvPr/>
                    </p:nvCxnSpPr>
                    <p:spPr>
                      <a:xfrm rot="21300000">
                        <a:off x="889635" y="4514490"/>
                        <a:ext cx="1044000" cy="93494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32" name="Arc 331">
                        <a:extLst>
                          <a:ext uri="{FF2B5EF4-FFF2-40B4-BE49-F238E27FC236}">
                            <a16:creationId xmlns:a16="http://schemas.microsoft.com/office/drawing/2014/main" id="{801682E7-807E-5073-9CB8-80648B5245A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H="1">
                        <a:off x="1303597" y="4662827"/>
                        <a:ext cx="216023" cy="295274"/>
                      </a:xfrm>
                      <a:prstGeom prst="arc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cxnSp>
                    <p:nvCxnSpPr>
                      <p:cNvPr id="333" name="Connecteur droit 332">
                        <a:extLst>
                          <a:ext uri="{FF2B5EF4-FFF2-40B4-BE49-F238E27FC236}">
                            <a16:creationId xmlns:a16="http://schemas.microsoft.com/office/drawing/2014/main" id="{C7C125FD-C297-3868-2858-DE6517B50E2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80000" flipH="1">
                        <a:off x="1608769" y="4502819"/>
                        <a:ext cx="216024" cy="288032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4" name="Connecteur droit avec flèche 333">
                        <a:extLst>
                          <a:ext uri="{FF2B5EF4-FFF2-40B4-BE49-F238E27FC236}">
                            <a16:creationId xmlns:a16="http://schemas.microsoft.com/office/drawing/2014/main" id="{7B4415DE-7506-9593-8DFB-0955B7FDFB0D}"/>
                          </a:ext>
                        </a:extLst>
                      </p:cNvPr>
                      <p:cNvCxnSpPr/>
                      <p:nvPr/>
                    </p:nvCxnSpPr>
                    <p:spPr>
                      <a:xfrm rot="16020000">
                        <a:off x="1141300" y="4639847"/>
                        <a:ext cx="519583" cy="661417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C00000"/>
                        </a:solidFill>
                        <a:headEnd type="arrow"/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22" name="ZoneTexte 321">
                      <a:extLst>
                        <a:ext uri="{FF2B5EF4-FFF2-40B4-BE49-F238E27FC236}">
                          <a16:creationId xmlns:a16="http://schemas.microsoft.com/office/drawing/2014/main" id="{CE6AD4B7-D8AB-6DF1-2F77-4AC2D54356F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22334" y="4458718"/>
                      <a:ext cx="40704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C00000"/>
                          </a:solidFill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endParaRPr lang="fr-FR" sz="1200" dirty="0"/>
                    </a:p>
                  </p:txBody>
                </p:sp>
              </p:grpSp>
            </p:grpSp>
            <p:grpSp>
              <p:nvGrpSpPr>
                <p:cNvPr id="298" name="Groupe 297">
                  <a:extLst>
                    <a:ext uri="{FF2B5EF4-FFF2-40B4-BE49-F238E27FC236}">
                      <a16:creationId xmlns:a16="http://schemas.microsoft.com/office/drawing/2014/main" id="{89433BFC-1E99-79D9-BC4E-6F41E95283E2}"/>
                    </a:ext>
                  </a:extLst>
                </p:cNvPr>
                <p:cNvGrpSpPr/>
                <p:nvPr/>
              </p:nvGrpSpPr>
              <p:grpSpPr>
                <a:xfrm>
                  <a:off x="3475430" y="3332463"/>
                  <a:ext cx="2304000" cy="2592000"/>
                  <a:chOff x="563588" y="3110300"/>
                  <a:chExt cx="2304000" cy="2592000"/>
                </a:xfrm>
              </p:grpSpPr>
              <p:sp>
                <p:nvSpPr>
                  <p:cNvPr id="299" name="Rectangle 298">
                    <a:extLst>
                      <a:ext uri="{FF2B5EF4-FFF2-40B4-BE49-F238E27FC236}">
                        <a16:creationId xmlns:a16="http://schemas.microsoft.com/office/drawing/2014/main" id="{973D8996-B607-0625-79F5-A88264D2C36C}"/>
                      </a:ext>
                    </a:extLst>
                  </p:cNvPr>
                  <p:cNvSpPr/>
                  <p:nvPr/>
                </p:nvSpPr>
                <p:spPr>
                  <a:xfrm>
                    <a:off x="563588" y="3110300"/>
                    <a:ext cx="2304000" cy="2592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grpSp>
                <p:nvGrpSpPr>
                  <p:cNvPr id="300" name="Groupe 299">
                    <a:extLst>
                      <a:ext uri="{FF2B5EF4-FFF2-40B4-BE49-F238E27FC236}">
                        <a16:creationId xmlns:a16="http://schemas.microsoft.com/office/drawing/2014/main" id="{FD227B0B-39DA-3ACD-5E06-B550F44AB597}"/>
                      </a:ext>
                    </a:extLst>
                  </p:cNvPr>
                  <p:cNvGrpSpPr/>
                  <p:nvPr/>
                </p:nvGrpSpPr>
                <p:grpSpPr>
                  <a:xfrm>
                    <a:off x="636227" y="3189808"/>
                    <a:ext cx="2170357" cy="2408453"/>
                    <a:chOff x="636227" y="3189808"/>
                    <a:chExt cx="2170357" cy="2408453"/>
                  </a:xfrm>
                </p:grpSpPr>
                <p:sp>
                  <p:nvSpPr>
                    <p:cNvPr id="301" name="Cube 300">
                      <a:extLst>
                        <a:ext uri="{FF2B5EF4-FFF2-40B4-BE49-F238E27FC236}">
                          <a16:creationId xmlns:a16="http://schemas.microsoft.com/office/drawing/2014/main" id="{03808605-8011-F9C3-50AA-13D5DC4A68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58786" y="3853199"/>
                      <a:ext cx="576064" cy="576064"/>
                    </a:xfrm>
                    <a:prstGeom prst="cub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noFill/>
                      </a:endParaRPr>
                    </a:p>
                  </p:txBody>
                </p:sp>
                <p:cxnSp>
                  <p:nvCxnSpPr>
                    <p:cNvPr id="302" name="Connecteur droit 301">
                      <a:extLst>
                        <a:ext uri="{FF2B5EF4-FFF2-40B4-BE49-F238E27FC236}">
                          <a16:creationId xmlns:a16="http://schemas.microsoft.com/office/drawing/2014/main" id="{115D6BFD-D5E7-B6BE-2B72-91482225705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02802" y="3853199"/>
                      <a:ext cx="288032" cy="1440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3" name="Connecteur droit avec flèche 302">
                      <a:extLst>
                        <a:ext uri="{FF2B5EF4-FFF2-40B4-BE49-F238E27FC236}">
                          <a16:creationId xmlns:a16="http://schemas.microsoft.com/office/drawing/2014/main" id="{553C6D1C-4DD0-E6C0-025F-49113A81EB2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133758" y="3189808"/>
                      <a:ext cx="672826" cy="663391"/>
                    </a:xfrm>
                    <a:prstGeom prst="straightConnector1">
                      <a:avLst/>
                    </a:prstGeom>
                    <a:ln w="57150">
                      <a:solidFill>
                        <a:srgbClr val="FFFF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04" name="Groupe 63">
                      <a:extLst>
                        <a:ext uri="{FF2B5EF4-FFF2-40B4-BE49-F238E27FC236}">
                          <a16:creationId xmlns:a16="http://schemas.microsoft.com/office/drawing/2014/main" id="{9E6E1CED-723B-5A11-2C5A-DFE9EF60C98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36194" y="3723563"/>
                      <a:ext cx="845484" cy="0"/>
                      <a:chOff x="3081908" y="2682256"/>
                      <a:chExt cx="845484" cy="0"/>
                    </a:xfrm>
                  </p:grpSpPr>
                  <p:cxnSp>
                    <p:nvCxnSpPr>
                      <p:cNvPr id="310" name="Connecteur droit avec flèche 309">
                        <a:extLst>
                          <a:ext uri="{FF2B5EF4-FFF2-40B4-BE49-F238E27FC236}">
                            <a16:creationId xmlns:a16="http://schemas.microsoft.com/office/drawing/2014/main" id="{4BA2F041-9D70-D48E-98D1-ACC7C91201B4}"/>
                          </a:ext>
                        </a:extLst>
                      </p:cNvPr>
                      <p:cNvCxnSpPr/>
                      <p:nvPr/>
                    </p:nvCxnSpPr>
                    <p:spPr>
                      <a:xfrm rot="16200000" flipV="1">
                        <a:off x="3297932" y="2466232"/>
                        <a:ext cx="0" cy="432048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C00000"/>
                        </a:solidFill>
                        <a:prstDash val="sysDot"/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1" name="Connecteur droit avec flèche 310">
                        <a:extLst>
                          <a:ext uri="{FF2B5EF4-FFF2-40B4-BE49-F238E27FC236}">
                            <a16:creationId xmlns:a16="http://schemas.microsoft.com/office/drawing/2014/main" id="{6EFEE3D7-44B7-4DFD-EE6C-D089833E0EFD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 flipH="1" flipV="1">
                        <a:off x="3711368" y="2466232"/>
                        <a:ext cx="0" cy="432048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C00000"/>
                        </a:solidFill>
                        <a:prstDash val="sysDot"/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05" name="Groupe 64">
                      <a:extLst>
                        <a:ext uri="{FF2B5EF4-FFF2-40B4-BE49-F238E27FC236}">
                          <a16:creationId xmlns:a16="http://schemas.microsoft.com/office/drawing/2014/main" id="{41FCBBDE-A12E-173C-C531-A7C889C05AA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63042" y="3584960"/>
                      <a:ext cx="1141" cy="872852"/>
                      <a:chOff x="2590428" y="2774454"/>
                      <a:chExt cx="1141" cy="872852"/>
                    </a:xfrm>
                  </p:grpSpPr>
                  <p:cxnSp>
                    <p:nvCxnSpPr>
                      <p:cNvPr id="308" name="Connecteur droit avec flèche 307">
                        <a:extLst>
                          <a:ext uri="{FF2B5EF4-FFF2-40B4-BE49-F238E27FC236}">
                            <a16:creationId xmlns:a16="http://schemas.microsoft.com/office/drawing/2014/main" id="{7A0BADFD-D9E8-8EB4-66CD-7DAB8782D955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 flipH="1">
                        <a:off x="2374404" y="2990478"/>
                        <a:ext cx="432048" cy="0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C00000"/>
                        </a:solidFill>
                        <a:prstDash val="sysDot"/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9" name="Connecteur droit avec flèche 308">
                        <a:extLst>
                          <a:ext uri="{FF2B5EF4-FFF2-40B4-BE49-F238E27FC236}">
                            <a16:creationId xmlns:a16="http://schemas.microsoft.com/office/drawing/2014/main" id="{BADC51AE-AA5A-46B3-B686-1E120AB940B0}"/>
                          </a:ext>
                        </a:extLst>
                      </p:cNvPr>
                      <p:cNvCxnSpPr/>
                      <p:nvPr/>
                    </p:nvCxnSpPr>
                    <p:spPr>
                      <a:xfrm rot="16200000" flipH="1" flipV="1">
                        <a:off x="2375545" y="3431282"/>
                        <a:ext cx="432048" cy="0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C00000"/>
                        </a:solidFill>
                        <a:prstDash val="sysDot"/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06" name="Connecteur droit avec flèche 305">
                      <a:extLst>
                        <a:ext uri="{FF2B5EF4-FFF2-40B4-BE49-F238E27FC236}">
                          <a16:creationId xmlns:a16="http://schemas.microsoft.com/office/drawing/2014/main" id="{12951908-4024-0BC6-062A-298423EB121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942059" y="4017661"/>
                      <a:ext cx="720000" cy="0"/>
                    </a:xfrm>
                    <a:prstGeom prst="straightConnector1">
                      <a:avLst/>
                    </a:prstGeom>
                    <a:ln w="57150">
                      <a:solidFill>
                        <a:srgbClr val="FFFF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7" name="Connecteur droit avec flèche 306">
                      <a:extLst>
                        <a:ext uri="{FF2B5EF4-FFF2-40B4-BE49-F238E27FC236}">
                          <a16:creationId xmlns:a16="http://schemas.microsoft.com/office/drawing/2014/main" id="{D5765361-92AE-0CE0-B282-AF63913E3D0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60000" flipV="1">
                      <a:off x="636227" y="4145083"/>
                      <a:ext cx="1258221" cy="1453178"/>
                    </a:xfrm>
                    <a:prstGeom prst="straightConnector1">
                      <a:avLst/>
                    </a:prstGeom>
                    <a:ln w="57150">
                      <a:solidFill>
                        <a:srgbClr val="FFFF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296" name="ZoneTexte 295">
                <a:extLst>
                  <a:ext uri="{FF2B5EF4-FFF2-40B4-BE49-F238E27FC236}">
                    <a16:creationId xmlns:a16="http://schemas.microsoft.com/office/drawing/2014/main" id="{F80953D9-0792-AD6F-EF2C-F326E84BF203}"/>
                  </a:ext>
                </a:extLst>
              </p:cNvPr>
              <p:cNvSpPr txBox="1"/>
              <p:nvPr/>
            </p:nvSpPr>
            <p:spPr>
              <a:xfrm>
                <a:off x="5245057" y="4753447"/>
                <a:ext cx="1728000" cy="120032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 seul photon:</a:t>
                </a:r>
              </a:p>
              <a:p>
                <a:pPr algn="ctr"/>
                <a:r>
                  <a:rPr lang="fr-FR" sz="2400" i="1" dirty="0">
                    <a:solidFill>
                      <a:srgbClr val="FF0000"/>
                    </a:solidFill>
                    <a:latin typeface="Symbol" pitchFamily="18" charset="2"/>
                  </a:rPr>
                  <a:t>q</a:t>
                </a:r>
                <a:r>
                  <a:rPr lang="fr-FR" sz="2400" dirty="0">
                    <a:solidFill>
                      <a:srgbClr val="FF0000"/>
                    </a:solidFill>
                    <a:latin typeface="Symbol" pitchFamily="18" charset="2"/>
                  </a:rPr>
                  <a:t> </a:t>
                </a:r>
                <a:r>
                  <a:rPr lang="fr-FR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inconnu ?</a:t>
                </a:r>
              </a:p>
            </p:txBody>
          </p:sp>
        </p:grpSp>
        <p:grpSp>
          <p:nvGrpSpPr>
            <p:cNvPr id="287" name="Groupe 286">
              <a:extLst>
                <a:ext uri="{FF2B5EF4-FFF2-40B4-BE49-F238E27FC236}">
                  <a16:creationId xmlns:a16="http://schemas.microsoft.com/office/drawing/2014/main" id="{39684A4D-F774-5EA9-26F8-0992F3E6CD6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45399" y="4187365"/>
              <a:ext cx="720000" cy="720000"/>
              <a:chOff x="962878" y="1912638"/>
              <a:chExt cx="918676" cy="892664"/>
            </a:xfrm>
            <a:noFill/>
          </p:grpSpPr>
          <p:grpSp>
            <p:nvGrpSpPr>
              <p:cNvPr id="288" name="Groupe 287">
                <a:extLst>
                  <a:ext uri="{FF2B5EF4-FFF2-40B4-BE49-F238E27FC236}">
                    <a16:creationId xmlns:a16="http://schemas.microsoft.com/office/drawing/2014/main" id="{DB7F92C8-1072-1CAF-9B9A-45B2D5AF5BE0}"/>
                  </a:ext>
                </a:extLst>
              </p:cNvPr>
              <p:cNvGrpSpPr/>
              <p:nvPr/>
            </p:nvGrpSpPr>
            <p:grpSpPr>
              <a:xfrm>
                <a:off x="962878" y="1912638"/>
                <a:ext cx="918676" cy="892664"/>
                <a:chOff x="962878" y="1912638"/>
                <a:chExt cx="918676" cy="892664"/>
              </a:xfrm>
              <a:grpFill/>
            </p:grpSpPr>
            <p:sp>
              <p:nvSpPr>
                <p:cNvPr id="292" name="Rectangle 291">
                  <a:extLst>
                    <a:ext uri="{FF2B5EF4-FFF2-40B4-BE49-F238E27FC236}">
                      <a16:creationId xmlns:a16="http://schemas.microsoft.com/office/drawing/2014/main" id="{F06873B5-4231-7FF6-4218-8698589F0EE5}"/>
                    </a:ext>
                  </a:extLst>
                </p:cNvPr>
                <p:cNvSpPr/>
                <p:nvPr/>
              </p:nvSpPr>
              <p:spPr>
                <a:xfrm>
                  <a:off x="962878" y="1912638"/>
                  <a:ext cx="918676" cy="892664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293" name="Connecteur droit 292">
                  <a:extLst>
                    <a:ext uri="{FF2B5EF4-FFF2-40B4-BE49-F238E27FC236}">
                      <a16:creationId xmlns:a16="http://schemas.microsoft.com/office/drawing/2014/main" id="{B5C89FB2-D2E5-7089-17AA-A13F4C7BBDD0}"/>
                    </a:ext>
                  </a:extLst>
                </p:cNvPr>
                <p:cNvCxnSpPr>
                  <a:stCxn id="292" idx="0"/>
                  <a:endCxn id="292" idx="2"/>
                </p:cNvCxnSpPr>
                <p:nvPr/>
              </p:nvCxnSpPr>
              <p:spPr>
                <a:xfrm>
                  <a:off x="1422216" y="1912638"/>
                  <a:ext cx="0" cy="892664"/>
                </a:xfrm>
                <a:prstGeom prst="line">
                  <a:avLst/>
                </a:prstGeom>
                <a:grpFill/>
                <a:ln>
                  <a:prstDash val="sysDot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Connecteur droit 293">
                  <a:extLst>
                    <a:ext uri="{FF2B5EF4-FFF2-40B4-BE49-F238E27FC236}">
                      <a16:creationId xmlns:a16="http://schemas.microsoft.com/office/drawing/2014/main" id="{707A0FD6-E207-DB43-7DE5-C00ABB298B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435222" y="1906777"/>
                  <a:ext cx="0" cy="892664"/>
                </a:xfrm>
                <a:prstGeom prst="line">
                  <a:avLst/>
                </a:prstGeom>
                <a:grpFill/>
                <a:ln>
                  <a:prstDash val="sysDot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9" name="Connecteur droit avec flèche 288">
                <a:extLst>
                  <a:ext uri="{FF2B5EF4-FFF2-40B4-BE49-F238E27FC236}">
                    <a16:creationId xmlns:a16="http://schemas.microsoft.com/office/drawing/2014/main" id="{2E5A22BF-9F17-606F-5064-97263F9707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3073" y="1956768"/>
                <a:ext cx="399719" cy="813587"/>
              </a:xfrm>
              <a:prstGeom prst="straightConnector1">
                <a:avLst/>
              </a:prstGeom>
              <a:grpFill/>
              <a:ln w="285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90" name="ZoneTexte 289">
                <a:extLst>
                  <a:ext uri="{FF2B5EF4-FFF2-40B4-BE49-F238E27FC236}">
                    <a16:creationId xmlns:a16="http://schemas.microsoft.com/office/drawing/2014/main" id="{C69BEBE9-6BC8-0599-07A8-4A0F139BDDFD}"/>
                  </a:ext>
                </a:extLst>
              </p:cNvPr>
              <p:cNvSpPr txBox="1"/>
              <p:nvPr/>
            </p:nvSpPr>
            <p:spPr>
              <a:xfrm>
                <a:off x="1430586" y="1912638"/>
                <a:ext cx="329359" cy="49606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solidFill>
                      <a:srgbClr val="FF0000"/>
                    </a:solidFill>
                    <a:latin typeface="Symbol" pitchFamily="18" charset="2"/>
                  </a:rPr>
                  <a:t>q</a:t>
                </a:r>
                <a:r>
                  <a:rPr lang="fr-FR" sz="2000" dirty="0">
                    <a:solidFill>
                      <a:srgbClr val="FF0000"/>
                    </a:solidFill>
                    <a:latin typeface="Symbol" pitchFamily="18" charset="2"/>
                  </a:rPr>
                  <a:t> </a:t>
                </a:r>
                <a:endParaRPr lang="fr-FR" sz="2000" dirty="0"/>
              </a:p>
            </p:txBody>
          </p:sp>
          <p:sp>
            <p:nvSpPr>
              <p:cNvPr id="291" name="Arc 290">
                <a:extLst>
                  <a:ext uri="{FF2B5EF4-FFF2-40B4-BE49-F238E27FC236}">
                    <a16:creationId xmlns:a16="http://schemas.microsoft.com/office/drawing/2014/main" id="{C11A5E88-5582-EF4B-F227-6EAD06BB7DF1}"/>
                  </a:ext>
                </a:extLst>
              </p:cNvPr>
              <p:cNvSpPr/>
              <p:nvPr/>
            </p:nvSpPr>
            <p:spPr>
              <a:xfrm>
                <a:off x="1185657" y="2191040"/>
                <a:ext cx="378190" cy="305451"/>
              </a:xfrm>
              <a:prstGeom prst="arc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grpSp>
        <p:nvGrpSpPr>
          <p:cNvPr id="339" name="Groupe 338">
            <a:extLst>
              <a:ext uri="{FF2B5EF4-FFF2-40B4-BE49-F238E27FC236}">
                <a16:creationId xmlns:a16="http://schemas.microsoft.com/office/drawing/2014/main" id="{58184635-7485-0CAC-C381-56906925FF4B}"/>
              </a:ext>
            </a:extLst>
          </p:cNvPr>
          <p:cNvGrpSpPr/>
          <p:nvPr/>
        </p:nvGrpSpPr>
        <p:grpSpPr>
          <a:xfrm>
            <a:off x="2823187" y="1994783"/>
            <a:ext cx="3497627" cy="2621313"/>
            <a:chOff x="444857" y="2681255"/>
            <a:chExt cx="3497627" cy="2621313"/>
          </a:xfrm>
        </p:grpSpPr>
        <p:grpSp>
          <p:nvGrpSpPr>
            <p:cNvPr id="340" name="Groupe 339">
              <a:extLst>
                <a:ext uri="{FF2B5EF4-FFF2-40B4-BE49-F238E27FC236}">
                  <a16:creationId xmlns:a16="http://schemas.microsoft.com/office/drawing/2014/main" id="{F9A2047F-82A5-870F-B558-46F055350704}"/>
                </a:ext>
              </a:extLst>
            </p:cNvPr>
            <p:cNvGrpSpPr/>
            <p:nvPr/>
          </p:nvGrpSpPr>
          <p:grpSpPr>
            <a:xfrm>
              <a:off x="444857" y="2681255"/>
              <a:ext cx="3497627" cy="2621313"/>
              <a:chOff x="3475430" y="3332463"/>
              <a:chExt cx="3497627" cy="2621313"/>
            </a:xfrm>
          </p:grpSpPr>
          <p:grpSp>
            <p:nvGrpSpPr>
              <p:cNvPr id="349" name="Groupe 348">
                <a:extLst>
                  <a:ext uri="{FF2B5EF4-FFF2-40B4-BE49-F238E27FC236}">
                    <a16:creationId xmlns:a16="http://schemas.microsoft.com/office/drawing/2014/main" id="{39CE1340-C608-BEA9-EF3F-98529246476D}"/>
                  </a:ext>
                </a:extLst>
              </p:cNvPr>
              <p:cNvGrpSpPr/>
              <p:nvPr/>
            </p:nvGrpSpPr>
            <p:grpSpPr>
              <a:xfrm>
                <a:off x="3475430" y="3332463"/>
                <a:ext cx="2304000" cy="2592000"/>
                <a:chOff x="3475430" y="3332463"/>
                <a:chExt cx="2304000" cy="2592000"/>
              </a:xfrm>
            </p:grpSpPr>
            <p:grpSp>
              <p:nvGrpSpPr>
                <p:cNvPr id="351" name="Groupe 350">
                  <a:extLst>
                    <a:ext uri="{FF2B5EF4-FFF2-40B4-BE49-F238E27FC236}">
                      <a16:creationId xmlns:a16="http://schemas.microsoft.com/office/drawing/2014/main" id="{11C60606-28BD-ADCD-49F1-FEF059B3F211}"/>
                    </a:ext>
                  </a:extLst>
                </p:cNvPr>
                <p:cNvGrpSpPr/>
                <p:nvPr/>
              </p:nvGrpSpPr>
              <p:grpSpPr>
                <a:xfrm>
                  <a:off x="3493347" y="3414090"/>
                  <a:ext cx="2157306" cy="2456731"/>
                  <a:chOff x="3444241" y="2982768"/>
                  <a:chExt cx="2157306" cy="2456731"/>
                </a:xfrm>
              </p:grpSpPr>
              <p:sp>
                <p:nvSpPr>
                  <p:cNvPr id="366" name="Cube 365">
                    <a:extLst>
                      <a:ext uri="{FF2B5EF4-FFF2-40B4-BE49-F238E27FC236}">
                        <a16:creationId xmlns:a16="http://schemas.microsoft.com/office/drawing/2014/main" id="{8F29E45A-A4E5-4511-D0AA-2B415CE5038D}"/>
                      </a:ext>
                    </a:extLst>
                  </p:cNvPr>
                  <p:cNvSpPr/>
                  <p:nvPr/>
                </p:nvSpPr>
                <p:spPr>
                  <a:xfrm>
                    <a:off x="4427859" y="3663411"/>
                    <a:ext cx="576064" cy="576064"/>
                  </a:xfrm>
                  <a:prstGeom prst="cub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noFill/>
                    </a:endParaRPr>
                  </a:p>
                </p:txBody>
              </p:sp>
              <p:cxnSp>
                <p:nvCxnSpPr>
                  <p:cNvPr id="367" name="Connecteur droit 366">
                    <a:extLst>
                      <a:ext uri="{FF2B5EF4-FFF2-40B4-BE49-F238E27FC236}">
                        <a16:creationId xmlns:a16="http://schemas.microsoft.com/office/drawing/2014/main" id="{FC5D337B-9CD8-33B3-AFE1-A14C7B5715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71875" y="3663411"/>
                    <a:ext cx="288032" cy="1440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8" name="Connecteur droit avec flèche 367">
                    <a:extLst>
                      <a:ext uri="{FF2B5EF4-FFF2-40B4-BE49-F238E27FC236}">
                        <a16:creationId xmlns:a16="http://schemas.microsoft.com/office/drawing/2014/main" id="{5946DC8C-9099-4DCE-9B4B-17F385976C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928721" y="2982768"/>
                    <a:ext cx="672826" cy="663391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69" name="Groupe 63">
                    <a:extLst>
                      <a:ext uri="{FF2B5EF4-FFF2-40B4-BE49-F238E27FC236}">
                        <a16:creationId xmlns:a16="http://schemas.microsoft.com/office/drawing/2014/main" id="{3D19B3CF-B148-6C46-045D-8BCFB8618F67}"/>
                      </a:ext>
                    </a:extLst>
                  </p:cNvPr>
                  <p:cNvGrpSpPr/>
                  <p:nvPr/>
                </p:nvGrpSpPr>
                <p:grpSpPr>
                  <a:xfrm>
                    <a:off x="4605267" y="3533775"/>
                    <a:ext cx="845484" cy="0"/>
                    <a:chOff x="3081908" y="2682256"/>
                    <a:chExt cx="845484" cy="0"/>
                  </a:xfrm>
                </p:grpSpPr>
                <p:cxnSp>
                  <p:nvCxnSpPr>
                    <p:cNvPr id="391" name="Connecteur droit avec flèche 390">
                      <a:extLst>
                        <a:ext uri="{FF2B5EF4-FFF2-40B4-BE49-F238E27FC236}">
                          <a16:creationId xmlns:a16="http://schemas.microsoft.com/office/drawing/2014/main" id="{75319EE1-7491-3C6B-F750-7563E75179C3}"/>
                        </a:ext>
                      </a:extLst>
                    </p:cNvPr>
                    <p:cNvCxnSpPr/>
                    <p:nvPr/>
                  </p:nvCxnSpPr>
                  <p:spPr>
                    <a:xfrm rot="16200000" flipV="1">
                      <a:off x="3297932" y="2466232"/>
                      <a:ext cx="0" cy="432048"/>
                    </a:xfrm>
                    <a:prstGeom prst="straightConnector1">
                      <a:avLst/>
                    </a:prstGeom>
                    <a:ln w="28575">
                      <a:solidFill>
                        <a:srgbClr val="C00000"/>
                      </a:solidFill>
                      <a:prstDash val="sysDot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2" name="Connecteur droit avec flèche 391">
                      <a:extLst>
                        <a:ext uri="{FF2B5EF4-FFF2-40B4-BE49-F238E27FC236}">
                          <a16:creationId xmlns:a16="http://schemas.microsoft.com/office/drawing/2014/main" id="{4A7D7B30-0FC8-81F6-9EC8-5B1D244C12F5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3711368" y="2466232"/>
                      <a:ext cx="0" cy="432048"/>
                    </a:xfrm>
                    <a:prstGeom prst="straightConnector1">
                      <a:avLst/>
                    </a:prstGeom>
                    <a:ln w="28575">
                      <a:solidFill>
                        <a:srgbClr val="C00000"/>
                      </a:solidFill>
                      <a:prstDash val="sysDot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70" name="Groupe 64">
                    <a:extLst>
                      <a:ext uri="{FF2B5EF4-FFF2-40B4-BE49-F238E27FC236}">
                        <a16:creationId xmlns:a16="http://schemas.microsoft.com/office/drawing/2014/main" id="{EA78F6AF-D13C-704C-47D0-EA1EB4F87E3B}"/>
                      </a:ext>
                    </a:extLst>
                  </p:cNvPr>
                  <p:cNvGrpSpPr/>
                  <p:nvPr/>
                </p:nvGrpSpPr>
                <p:grpSpPr>
                  <a:xfrm>
                    <a:off x="4332115" y="3395172"/>
                    <a:ext cx="1141" cy="872852"/>
                    <a:chOff x="2590428" y="2774454"/>
                    <a:chExt cx="1141" cy="872852"/>
                  </a:xfrm>
                </p:grpSpPr>
                <p:cxnSp>
                  <p:nvCxnSpPr>
                    <p:cNvPr id="389" name="Connecteur droit avec flèche 388">
                      <a:extLst>
                        <a:ext uri="{FF2B5EF4-FFF2-40B4-BE49-F238E27FC236}">
                          <a16:creationId xmlns:a16="http://schemas.microsoft.com/office/drawing/2014/main" id="{E5C78E48-842E-0A34-EDA5-80A282C02220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>
                      <a:off x="2374404" y="2990478"/>
                      <a:ext cx="432048" cy="0"/>
                    </a:xfrm>
                    <a:prstGeom prst="straightConnector1">
                      <a:avLst/>
                    </a:prstGeom>
                    <a:ln w="28575">
                      <a:solidFill>
                        <a:srgbClr val="C00000"/>
                      </a:solidFill>
                      <a:prstDash val="sysDot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0" name="Connecteur droit avec flèche 389">
                      <a:extLst>
                        <a:ext uri="{FF2B5EF4-FFF2-40B4-BE49-F238E27FC236}">
                          <a16:creationId xmlns:a16="http://schemas.microsoft.com/office/drawing/2014/main" id="{AFE093C5-331D-3A1C-3A8E-60693407C853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 flipV="1">
                      <a:off x="2375545" y="3431282"/>
                      <a:ext cx="432048" cy="0"/>
                    </a:xfrm>
                    <a:prstGeom prst="straightConnector1">
                      <a:avLst/>
                    </a:prstGeom>
                    <a:ln w="28575">
                      <a:solidFill>
                        <a:srgbClr val="C00000"/>
                      </a:solidFill>
                      <a:prstDash val="sysDot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71" name="Connecteur droit avec flèche 370">
                    <a:extLst>
                      <a:ext uri="{FF2B5EF4-FFF2-40B4-BE49-F238E27FC236}">
                        <a16:creationId xmlns:a16="http://schemas.microsoft.com/office/drawing/2014/main" id="{567F9CC3-AE6F-EA9A-C422-25DC59B11B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11132" y="3827873"/>
                    <a:ext cx="720000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72" name="Groupe 371">
                    <a:extLst>
                      <a:ext uri="{FF2B5EF4-FFF2-40B4-BE49-F238E27FC236}">
                        <a16:creationId xmlns:a16="http://schemas.microsoft.com/office/drawing/2014/main" id="{62B6AAF8-3CAD-3F66-2744-D87645C5FE00}"/>
                      </a:ext>
                    </a:extLst>
                  </p:cNvPr>
                  <p:cNvGrpSpPr/>
                  <p:nvPr/>
                </p:nvGrpSpPr>
                <p:grpSpPr>
                  <a:xfrm>
                    <a:off x="3444241" y="3990815"/>
                    <a:ext cx="1205925" cy="1448684"/>
                    <a:chOff x="1020224" y="4016693"/>
                    <a:chExt cx="1205925" cy="1448684"/>
                  </a:xfrm>
                </p:grpSpPr>
                <p:cxnSp>
                  <p:nvCxnSpPr>
                    <p:cNvPr id="373" name="Connecteur droit avec flèche 372">
                      <a:extLst>
                        <a:ext uri="{FF2B5EF4-FFF2-40B4-BE49-F238E27FC236}">
                          <a16:creationId xmlns:a16="http://schemas.microsoft.com/office/drawing/2014/main" id="{03440A02-F143-2678-C097-4CA3E07FE04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480000" flipV="1">
                      <a:off x="1020224" y="5138215"/>
                      <a:ext cx="215041" cy="327162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4" name="Connecteur droit avec flèche 373">
                      <a:extLst>
                        <a:ext uri="{FF2B5EF4-FFF2-40B4-BE49-F238E27FC236}">
                          <a16:creationId xmlns:a16="http://schemas.microsoft.com/office/drawing/2014/main" id="{AF2F7AB7-FA72-9DBF-3D49-EF76FAB3ACF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815330" y="4016693"/>
                      <a:ext cx="410819" cy="485651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75" name="Groupe 374">
                      <a:extLst>
                        <a:ext uri="{FF2B5EF4-FFF2-40B4-BE49-F238E27FC236}">
                          <a16:creationId xmlns:a16="http://schemas.microsoft.com/office/drawing/2014/main" id="{C4C7325F-AFFD-9694-09F1-75579EF9D03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488" y="4304411"/>
                      <a:ext cx="1051420" cy="1001333"/>
                      <a:chOff x="882215" y="4502819"/>
                      <a:chExt cx="1051420" cy="1001333"/>
                    </a:xfrm>
                  </p:grpSpPr>
                  <p:cxnSp>
                    <p:nvCxnSpPr>
                      <p:cNvPr id="377" name="Connecteur droit 376">
                        <a:extLst>
                          <a:ext uri="{FF2B5EF4-FFF2-40B4-BE49-F238E27FC236}">
                            <a16:creationId xmlns:a16="http://schemas.microsoft.com/office/drawing/2014/main" id="{46DC21BA-C2A8-8D52-C274-65F4046A74E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80000" flipH="1">
                        <a:off x="992616" y="4831698"/>
                        <a:ext cx="528439" cy="672454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8" name="Connecteur droit 377">
                        <a:extLst>
                          <a:ext uri="{FF2B5EF4-FFF2-40B4-BE49-F238E27FC236}">
                            <a16:creationId xmlns:a16="http://schemas.microsoft.com/office/drawing/2014/main" id="{25ADDF71-09C5-B144-B02F-2A17D5BCED2D}"/>
                          </a:ext>
                        </a:extLst>
                      </p:cNvPr>
                      <p:cNvCxnSpPr/>
                      <p:nvPr/>
                    </p:nvCxnSpPr>
                    <p:spPr>
                      <a:xfrm rot="21300000">
                        <a:off x="898329" y="5392220"/>
                        <a:ext cx="1008000" cy="93494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9" name="Connecteur droit 378">
                        <a:extLst>
                          <a:ext uri="{FF2B5EF4-FFF2-40B4-BE49-F238E27FC236}">
                            <a16:creationId xmlns:a16="http://schemas.microsoft.com/office/drawing/2014/main" id="{E53AC499-1A71-1435-17C4-78916D46F9C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882215" y="4572742"/>
                        <a:ext cx="0" cy="86400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0" name="Connecteur droit 379">
                        <a:extLst>
                          <a:ext uri="{FF2B5EF4-FFF2-40B4-BE49-F238E27FC236}">
                            <a16:creationId xmlns:a16="http://schemas.microsoft.com/office/drawing/2014/main" id="{97EB2044-F0C5-86DC-4E48-9EF4E17F894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896620" y="4560121"/>
                        <a:ext cx="0" cy="90000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1" name="Connecteur droit avec flèche 380">
                        <a:extLst>
                          <a:ext uri="{FF2B5EF4-FFF2-40B4-BE49-F238E27FC236}">
                            <a16:creationId xmlns:a16="http://schemas.microsoft.com/office/drawing/2014/main" id="{222F6756-D875-FCA5-E423-6E87252414F8}"/>
                          </a:ext>
                        </a:extLst>
                      </p:cNvPr>
                      <p:cNvCxnSpPr/>
                      <p:nvPr/>
                    </p:nvCxnSpPr>
                    <p:spPr>
                      <a:xfrm rot="16200000" flipV="1">
                        <a:off x="1179772" y="4770146"/>
                        <a:ext cx="0" cy="432048"/>
                      </a:xfrm>
                      <a:prstGeom prst="straightConnector1">
                        <a:avLst/>
                      </a:prstGeom>
                      <a:ln w="28575">
                        <a:solidFill>
                          <a:schemeClr val="tx1"/>
                        </a:solidFill>
                        <a:prstDash val="sysDot"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2" name="Connecteur droit avec flèche 381">
                        <a:extLst>
                          <a:ext uri="{FF2B5EF4-FFF2-40B4-BE49-F238E27FC236}">
                            <a16:creationId xmlns:a16="http://schemas.microsoft.com/office/drawing/2014/main" id="{A925D81A-B2A4-C1B6-2D13-FBB3A47E5214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 flipH="1" flipV="1">
                        <a:off x="1643793" y="4761127"/>
                        <a:ext cx="0" cy="432048"/>
                      </a:xfrm>
                      <a:prstGeom prst="straightConnector1">
                        <a:avLst/>
                      </a:prstGeom>
                      <a:ln w="28575">
                        <a:solidFill>
                          <a:schemeClr val="tx1"/>
                        </a:solidFill>
                        <a:prstDash val="sysDot"/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3" name="Connecteur droit avec flèche 382">
                        <a:extLst>
                          <a:ext uri="{FF2B5EF4-FFF2-40B4-BE49-F238E27FC236}">
                            <a16:creationId xmlns:a16="http://schemas.microsoft.com/office/drawing/2014/main" id="{997687CA-C097-542E-D388-99B3880B1B10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 flipH="1">
                        <a:off x="1194630" y="4770146"/>
                        <a:ext cx="432048" cy="0"/>
                      </a:xfrm>
                      <a:prstGeom prst="straightConnector1">
                        <a:avLst/>
                      </a:prstGeom>
                      <a:ln w="28575">
                        <a:solidFill>
                          <a:schemeClr val="tx1"/>
                        </a:solidFill>
                        <a:prstDash val="sysDot"/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4" name="Connecteur droit avec flèche 383">
                        <a:extLst>
                          <a:ext uri="{FF2B5EF4-FFF2-40B4-BE49-F238E27FC236}">
                            <a16:creationId xmlns:a16="http://schemas.microsoft.com/office/drawing/2014/main" id="{9AC27E88-F52D-6E67-87E7-75AD117BF0B8}"/>
                          </a:ext>
                        </a:extLst>
                      </p:cNvPr>
                      <p:cNvCxnSpPr/>
                      <p:nvPr/>
                    </p:nvCxnSpPr>
                    <p:spPr>
                      <a:xfrm rot="16200000" flipH="1" flipV="1">
                        <a:off x="1194630" y="5198771"/>
                        <a:ext cx="432048" cy="0"/>
                      </a:xfrm>
                      <a:prstGeom prst="straightConnector1">
                        <a:avLst/>
                      </a:prstGeom>
                      <a:ln w="28575">
                        <a:solidFill>
                          <a:schemeClr val="tx1"/>
                        </a:solidFill>
                        <a:prstDash val="sysDot"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5" name="Connecteur droit 384">
                        <a:extLst>
                          <a:ext uri="{FF2B5EF4-FFF2-40B4-BE49-F238E27FC236}">
                            <a16:creationId xmlns:a16="http://schemas.microsoft.com/office/drawing/2014/main" id="{7410FC8B-89FE-5BA0-B1D7-15D1EB5A188E}"/>
                          </a:ext>
                        </a:extLst>
                      </p:cNvPr>
                      <p:cNvCxnSpPr/>
                      <p:nvPr/>
                    </p:nvCxnSpPr>
                    <p:spPr>
                      <a:xfrm rot="21300000">
                        <a:off x="889635" y="4514490"/>
                        <a:ext cx="1044000" cy="93494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86" name="Arc 385">
                        <a:extLst>
                          <a:ext uri="{FF2B5EF4-FFF2-40B4-BE49-F238E27FC236}">
                            <a16:creationId xmlns:a16="http://schemas.microsoft.com/office/drawing/2014/main" id="{B5157EAE-AE2E-CDC1-A4A1-FC73A87423C8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H="1">
                        <a:off x="1303597" y="4662827"/>
                        <a:ext cx="216023" cy="295274"/>
                      </a:xfrm>
                      <a:prstGeom prst="arc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cxnSp>
                    <p:nvCxnSpPr>
                      <p:cNvPr id="387" name="Connecteur droit 386">
                        <a:extLst>
                          <a:ext uri="{FF2B5EF4-FFF2-40B4-BE49-F238E27FC236}">
                            <a16:creationId xmlns:a16="http://schemas.microsoft.com/office/drawing/2014/main" id="{3A8BDD92-DB9B-FB3B-3195-19B7558A3A3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80000" flipH="1">
                        <a:off x="1608769" y="4502819"/>
                        <a:ext cx="216024" cy="288032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8" name="Connecteur droit avec flèche 387">
                        <a:extLst>
                          <a:ext uri="{FF2B5EF4-FFF2-40B4-BE49-F238E27FC236}">
                            <a16:creationId xmlns:a16="http://schemas.microsoft.com/office/drawing/2014/main" id="{EE8DB731-B119-019A-A413-54D82053DE83}"/>
                          </a:ext>
                        </a:extLst>
                      </p:cNvPr>
                      <p:cNvCxnSpPr/>
                      <p:nvPr/>
                    </p:nvCxnSpPr>
                    <p:spPr>
                      <a:xfrm rot="16020000">
                        <a:off x="1141300" y="4639847"/>
                        <a:ext cx="519583" cy="661417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C00000"/>
                        </a:solidFill>
                        <a:headEnd type="arrow"/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76" name="ZoneTexte 375">
                      <a:extLst>
                        <a:ext uri="{FF2B5EF4-FFF2-40B4-BE49-F238E27FC236}">
                          <a16:creationId xmlns:a16="http://schemas.microsoft.com/office/drawing/2014/main" id="{48E14C21-2ED2-F013-33D6-3ECBB5D9CAA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22334" y="4458718"/>
                      <a:ext cx="40704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C00000"/>
                          </a:solidFill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endParaRPr lang="fr-FR" sz="1200" dirty="0"/>
                    </a:p>
                  </p:txBody>
                </p:sp>
              </p:grpSp>
            </p:grpSp>
            <p:grpSp>
              <p:nvGrpSpPr>
                <p:cNvPr id="352" name="Groupe 351">
                  <a:extLst>
                    <a:ext uri="{FF2B5EF4-FFF2-40B4-BE49-F238E27FC236}">
                      <a16:creationId xmlns:a16="http://schemas.microsoft.com/office/drawing/2014/main" id="{F902EF1A-D211-0F1C-FDC4-164847882444}"/>
                    </a:ext>
                  </a:extLst>
                </p:cNvPr>
                <p:cNvGrpSpPr/>
                <p:nvPr/>
              </p:nvGrpSpPr>
              <p:grpSpPr>
                <a:xfrm>
                  <a:off x="3475430" y="3332463"/>
                  <a:ext cx="2304000" cy="2592000"/>
                  <a:chOff x="563588" y="3110300"/>
                  <a:chExt cx="2304000" cy="2592000"/>
                </a:xfrm>
              </p:grpSpPr>
              <p:sp>
                <p:nvSpPr>
                  <p:cNvPr id="353" name="Rectangle 352">
                    <a:extLst>
                      <a:ext uri="{FF2B5EF4-FFF2-40B4-BE49-F238E27FC236}">
                        <a16:creationId xmlns:a16="http://schemas.microsoft.com/office/drawing/2014/main" id="{D86B1E5E-D53E-4FD0-A980-858FDF0DB4FE}"/>
                      </a:ext>
                    </a:extLst>
                  </p:cNvPr>
                  <p:cNvSpPr/>
                  <p:nvPr/>
                </p:nvSpPr>
                <p:spPr>
                  <a:xfrm>
                    <a:off x="563588" y="3110300"/>
                    <a:ext cx="2304000" cy="2592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grpSp>
                <p:nvGrpSpPr>
                  <p:cNvPr id="354" name="Groupe 353">
                    <a:extLst>
                      <a:ext uri="{FF2B5EF4-FFF2-40B4-BE49-F238E27FC236}">
                        <a16:creationId xmlns:a16="http://schemas.microsoft.com/office/drawing/2014/main" id="{63D4CD57-48A4-BBA2-A52D-351B17162C1A}"/>
                      </a:ext>
                    </a:extLst>
                  </p:cNvPr>
                  <p:cNvGrpSpPr/>
                  <p:nvPr/>
                </p:nvGrpSpPr>
                <p:grpSpPr>
                  <a:xfrm>
                    <a:off x="636227" y="3189808"/>
                    <a:ext cx="2170357" cy="2408453"/>
                    <a:chOff x="636227" y="3189808"/>
                    <a:chExt cx="2170357" cy="2408453"/>
                  </a:xfrm>
                </p:grpSpPr>
                <p:sp>
                  <p:nvSpPr>
                    <p:cNvPr id="355" name="Cube 354">
                      <a:extLst>
                        <a:ext uri="{FF2B5EF4-FFF2-40B4-BE49-F238E27FC236}">
                          <a16:creationId xmlns:a16="http://schemas.microsoft.com/office/drawing/2014/main" id="{A64F6561-8898-43FD-3B77-47C4B5BD83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58786" y="3853199"/>
                      <a:ext cx="576064" cy="576064"/>
                    </a:xfrm>
                    <a:prstGeom prst="cub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noFill/>
                      </a:endParaRPr>
                    </a:p>
                  </p:txBody>
                </p:sp>
                <p:cxnSp>
                  <p:nvCxnSpPr>
                    <p:cNvPr id="356" name="Connecteur droit 355">
                      <a:extLst>
                        <a:ext uri="{FF2B5EF4-FFF2-40B4-BE49-F238E27FC236}">
                          <a16:creationId xmlns:a16="http://schemas.microsoft.com/office/drawing/2014/main" id="{CB3CCD8D-8451-410E-5393-33EB31994D7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02802" y="3853199"/>
                      <a:ext cx="288032" cy="1440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7" name="Connecteur droit avec flèche 356">
                      <a:extLst>
                        <a:ext uri="{FF2B5EF4-FFF2-40B4-BE49-F238E27FC236}">
                          <a16:creationId xmlns:a16="http://schemas.microsoft.com/office/drawing/2014/main" id="{E6EE70EC-CEDF-D991-432F-9E9294E02E6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133758" y="3189808"/>
                      <a:ext cx="672826" cy="663391"/>
                    </a:xfrm>
                    <a:prstGeom prst="straightConnector1">
                      <a:avLst/>
                    </a:prstGeom>
                    <a:ln w="57150">
                      <a:solidFill>
                        <a:srgbClr val="FFFF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58" name="Groupe 63">
                      <a:extLst>
                        <a:ext uri="{FF2B5EF4-FFF2-40B4-BE49-F238E27FC236}">
                          <a16:creationId xmlns:a16="http://schemas.microsoft.com/office/drawing/2014/main" id="{45A4E328-0381-14AF-DA83-74CBD44A705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36194" y="3723563"/>
                      <a:ext cx="845484" cy="0"/>
                      <a:chOff x="3081908" y="2682256"/>
                      <a:chExt cx="845484" cy="0"/>
                    </a:xfrm>
                  </p:grpSpPr>
                  <p:cxnSp>
                    <p:nvCxnSpPr>
                      <p:cNvPr id="364" name="Connecteur droit avec flèche 363">
                        <a:extLst>
                          <a:ext uri="{FF2B5EF4-FFF2-40B4-BE49-F238E27FC236}">
                            <a16:creationId xmlns:a16="http://schemas.microsoft.com/office/drawing/2014/main" id="{6F2E12B7-0E57-44C4-FE77-33CF950FAF10}"/>
                          </a:ext>
                        </a:extLst>
                      </p:cNvPr>
                      <p:cNvCxnSpPr/>
                      <p:nvPr/>
                    </p:nvCxnSpPr>
                    <p:spPr>
                      <a:xfrm rot="16200000" flipV="1">
                        <a:off x="3297932" y="2466232"/>
                        <a:ext cx="0" cy="432048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C00000"/>
                        </a:solidFill>
                        <a:prstDash val="sysDot"/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5" name="Connecteur droit avec flèche 364">
                        <a:extLst>
                          <a:ext uri="{FF2B5EF4-FFF2-40B4-BE49-F238E27FC236}">
                            <a16:creationId xmlns:a16="http://schemas.microsoft.com/office/drawing/2014/main" id="{A9682AF7-CCA9-4861-BA3C-65765D53FE2D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 flipH="1" flipV="1">
                        <a:off x="3711368" y="2466232"/>
                        <a:ext cx="0" cy="432048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C00000"/>
                        </a:solidFill>
                        <a:prstDash val="sysDot"/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59" name="Groupe 64">
                      <a:extLst>
                        <a:ext uri="{FF2B5EF4-FFF2-40B4-BE49-F238E27FC236}">
                          <a16:creationId xmlns:a16="http://schemas.microsoft.com/office/drawing/2014/main" id="{64450F75-DAAC-5C5A-BBFF-190ADAC2318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63042" y="3584960"/>
                      <a:ext cx="1141" cy="872852"/>
                      <a:chOff x="2590428" y="2774454"/>
                      <a:chExt cx="1141" cy="872852"/>
                    </a:xfrm>
                  </p:grpSpPr>
                  <p:cxnSp>
                    <p:nvCxnSpPr>
                      <p:cNvPr id="362" name="Connecteur droit avec flèche 361">
                        <a:extLst>
                          <a:ext uri="{FF2B5EF4-FFF2-40B4-BE49-F238E27FC236}">
                            <a16:creationId xmlns:a16="http://schemas.microsoft.com/office/drawing/2014/main" id="{D2A3D66E-ED9B-ADDB-55B6-EE24DF07EAC5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 flipH="1">
                        <a:off x="2374404" y="2990478"/>
                        <a:ext cx="432048" cy="0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C00000"/>
                        </a:solidFill>
                        <a:prstDash val="sysDot"/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3" name="Connecteur droit avec flèche 362">
                        <a:extLst>
                          <a:ext uri="{FF2B5EF4-FFF2-40B4-BE49-F238E27FC236}">
                            <a16:creationId xmlns:a16="http://schemas.microsoft.com/office/drawing/2014/main" id="{C19F7FF0-7BB4-6572-394A-721DC6BF97B6}"/>
                          </a:ext>
                        </a:extLst>
                      </p:cNvPr>
                      <p:cNvCxnSpPr/>
                      <p:nvPr/>
                    </p:nvCxnSpPr>
                    <p:spPr>
                      <a:xfrm rot="16200000" flipH="1" flipV="1">
                        <a:off x="2375545" y="3431282"/>
                        <a:ext cx="432048" cy="0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C00000"/>
                        </a:solidFill>
                        <a:prstDash val="sysDot"/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60" name="Connecteur droit avec flèche 359">
                      <a:extLst>
                        <a:ext uri="{FF2B5EF4-FFF2-40B4-BE49-F238E27FC236}">
                          <a16:creationId xmlns:a16="http://schemas.microsoft.com/office/drawing/2014/main" id="{5E43AE6F-0D76-3494-A3C8-8D215C874C8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942059" y="4017661"/>
                      <a:ext cx="720000" cy="0"/>
                    </a:xfrm>
                    <a:prstGeom prst="straightConnector1">
                      <a:avLst/>
                    </a:prstGeom>
                    <a:ln w="57150">
                      <a:solidFill>
                        <a:srgbClr val="FFFF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1" name="Connecteur droit avec flèche 360">
                      <a:extLst>
                        <a:ext uri="{FF2B5EF4-FFF2-40B4-BE49-F238E27FC236}">
                          <a16:creationId xmlns:a16="http://schemas.microsoft.com/office/drawing/2014/main" id="{F5F9FDD4-529D-6848-4A31-85F886098DB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60000" flipV="1">
                      <a:off x="636227" y="4145083"/>
                      <a:ext cx="1258221" cy="1453178"/>
                    </a:xfrm>
                    <a:prstGeom prst="straightConnector1">
                      <a:avLst/>
                    </a:prstGeom>
                    <a:ln w="57150">
                      <a:solidFill>
                        <a:srgbClr val="FFFF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350" name="ZoneTexte 349">
                <a:extLst>
                  <a:ext uri="{FF2B5EF4-FFF2-40B4-BE49-F238E27FC236}">
                    <a16:creationId xmlns:a16="http://schemas.microsoft.com/office/drawing/2014/main" id="{06358C66-FAE7-FB36-96C0-F5185275CAA3}"/>
                  </a:ext>
                </a:extLst>
              </p:cNvPr>
              <p:cNvSpPr txBox="1"/>
              <p:nvPr/>
            </p:nvSpPr>
            <p:spPr>
              <a:xfrm>
                <a:off x="5245057" y="4753447"/>
                <a:ext cx="1728000" cy="120032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 seul photon:</a:t>
                </a:r>
              </a:p>
              <a:p>
                <a:pPr algn="ctr"/>
                <a:r>
                  <a:rPr lang="fr-FR" sz="2400" i="1" dirty="0">
                    <a:solidFill>
                      <a:srgbClr val="FF0000"/>
                    </a:solidFill>
                    <a:latin typeface="Symbol" pitchFamily="18" charset="2"/>
                  </a:rPr>
                  <a:t>q</a:t>
                </a:r>
                <a:r>
                  <a:rPr lang="fr-FR" sz="2400" dirty="0">
                    <a:solidFill>
                      <a:srgbClr val="FF0000"/>
                    </a:solidFill>
                    <a:latin typeface="Symbol" pitchFamily="18" charset="2"/>
                  </a:rPr>
                  <a:t> </a:t>
                </a:r>
                <a:r>
                  <a:rPr lang="fr-FR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inconnu ?</a:t>
                </a:r>
              </a:p>
            </p:txBody>
          </p:sp>
        </p:grpSp>
        <p:grpSp>
          <p:nvGrpSpPr>
            <p:cNvPr id="341" name="Groupe 340">
              <a:extLst>
                <a:ext uri="{FF2B5EF4-FFF2-40B4-BE49-F238E27FC236}">
                  <a16:creationId xmlns:a16="http://schemas.microsoft.com/office/drawing/2014/main" id="{9A7D318F-9C1E-C05A-376C-DB1C86E220EC}"/>
                </a:ext>
              </a:extLst>
            </p:cNvPr>
            <p:cNvGrpSpPr/>
            <p:nvPr/>
          </p:nvGrpSpPr>
          <p:grpSpPr>
            <a:xfrm>
              <a:off x="706279" y="4188686"/>
              <a:ext cx="804321" cy="720000"/>
              <a:chOff x="3409580" y="1987650"/>
              <a:chExt cx="804321" cy="720000"/>
            </a:xfrm>
          </p:grpSpPr>
          <p:grpSp>
            <p:nvGrpSpPr>
              <p:cNvPr id="342" name="Groupe 341">
                <a:extLst>
                  <a:ext uri="{FF2B5EF4-FFF2-40B4-BE49-F238E27FC236}">
                    <a16:creationId xmlns:a16="http://schemas.microsoft.com/office/drawing/2014/main" id="{1162177E-DCF7-EC88-12EB-1FB9358E060D}"/>
                  </a:ext>
                </a:extLst>
              </p:cNvPr>
              <p:cNvGrpSpPr/>
              <p:nvPr/>
            </p:nvGrpSpPr>
            <p:grpSpPr>
              <a:xfrm>
                <a:off x="3409580" y="1987650"/>
                <a:ext cx="723292" cy="720000"/>
                <a:chOff x="962878" y="1986885"/>
                <a:chExt cx="723292" cy="720000"/>
              </a:xfrm>
              <a:solidFill>
                <a:srgbClr val="E6E6E6"/>
              </a:solidFill>
            </p:grpSpPr>
            <p:sp>
              <p:nvSpPr>
                <p:cNvPr id="346" name="Rectangle 345">
                  <a:extLst>
                    <a:ext uri="{FF2B5EF4-FFF2-40B4-BE49-F238E27FC236}">
                      <a16:creationId xmlns:a16="http://schemas.microsoft.com/office/drawing/2014/main" id="{3C19A64F-4067-04D4-FA62-CB1B5E28379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62878" y="1986885"/>
                  <a:ext cx="720000" cy="7200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cxnSp>
              <p:nvCxnSpPr>
                <p:cNvPr id="347" name="Connecteur droit 346">
                  <a:extLst>
                    <a:ext uri="{FF2B5EF4-FFF2-40B4-BE49-F238E27FC236}">
                      <a16:creationId xmlns:a16="http://schemas.microsoft.com/office/drawing/2014/main" id="{3D8071D8-6A1D-37B4-17FA-D490B69B65B8}"/>
                    </a:ext>
                  </a:extLst>
                </p:cNvPr>
                <p:cNvCxnSpPr>
                  <a:stCxn id="346" idx="0"/>
                  <a:endCxn id="346" idx="2"/>
                </p:cNvCxnSpPr>
                <p:nvPr/>
              </p:nvCxnSpPr>
              <p:spPr>
                <a:xfrm>
                  <a:off x="1322878" y="1986885"/>
                  <a:ext cx="0" cy="720000"/>
                </a:xfrm>
                <a:prstGeom prst="line">
                  <a:avLst/>
                </a:prstGeom>
                <a:grpFill/>
                <a:ln>
                  <a:prstDash val="sysDot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Connecteur droit 347">
                  <a:extLst>
                    <a:ext uri="{FF2B5EF4-FFF2-40B4-BE49-F238E27FC236}">
                      <a16:creationId xmlns:a16="http://schemas.microsoft.com/office/drawing/2014/main" id="{560ECBA5-9A31-D6BB-576A-94831482DF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1326170" y="1989201"/>
                  <a:ext cx="0" cy="720000"/>
                </a:xfrm>
                <a:prstGeom prst="line">
                  <a:avLst/>
                </a:prstGeom>
                <a:grpFill/>
                <a:ln>
                  <a:prstDash val="sysDot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3" name="Connecteur droit avec flèche 342">
                <a:extLst>
                  <a:ext uri="{FF2B5EF4-FFF2-40B4-BE49-F238E27FC236}">
                    <a16:creationId xmlns:a16="http://schemas.microsoft.com/office/drawing/2014/main" id="{EB2BC88C-A45A-C36C-5B03-998C7274F03E}"/>
                  </a:ext>
                </a:extLst>
              </p:cNvPr>
              <p:cNvCxnSpPr>
                <a:cxnSpLocks/>
              </p:cNvCxnSpPr>
              <p:nvPr/>
            </p:nvCxnSpPr>
            <p:spPr>
              <a:xfrm rot="2460000" flipV="1">
                <a:off x="3577450" y="2028420"/>
                <a:ext cx="399719" cy="612000"/>
              </a:xfrm>
              <a:prstGeom prst="straightConnector1">
                <a:avLst/>
              </a:prstGeom>
              <a:solidFill>
                <a:srgbClr val="E6E6E6"/>
              </a:solidFill>
              <a:ln w="285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44" name="ZoneTexte 343">
                <a:extLst>
                  <a:ext uri="{FF2B5EF4-FFF2-40B4-BE49-F238E27FC236}">
                    <a16:creationId xmlns:a16="http://schemas.microsoft.com/office/drawing/2014/main" id="{E9DAA616-FB18-3C8B-EE6B-DB415CED627C}"/>
                  </a:ext>
                </a:extLst>
              </p:cNvPr>
              <p:cNvSpPr txBox="1"/>
              <p:nvPr/>
            </p:nvSpPr>
            <p:spPr>
              <a:xfrm>
                <a:off x="3884542" y="2265995"/>
                <a:ext cx="32935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solidFill>
                      <a:srgbClr val="FF0000"/>
                    </a:solidFill>
                    <a:latin typeface="Symbol" pitchFamily="18" charset="2"/>
                  </a:rPr>
                  <a:t>q</a:t>
                </a:r>
                <a:r>
                  <a:rPr lang="fr-FR" sz="2000" dirty="0">
                    <a:solidFill>
                      <a:srgbClr val="FF0000"/>
                    </a:solidFill>
                    <a:latin typeface="Symbol" pitchFamily="18" charset="2"/>
                  </a:rPr>
                  <a:t> </a:t>
                </a:r>
                <a:endParaRPr lang="fr-FR" sz="2000" dirty="0"/>
              </a:p>
            </p:txBody>
          </p:sp>
          <p:sp>
            <p:nvSpPr>
              <p:cNvPr id="345" name="Arc 344">
                <a:extLst>
                  <a:ext uri="{FF2B5EF4-FFF2-40B4-BE49-F238E27FC236}">
                    <a16:creationId xmlns:a16="http://schemas.microsoft.com/office/drawing/2014/main" id="{F3E4772E-0A2D-F415-8E24-F21A68A6B51B}"/>
                  </a:ext>
                </a:extLst>
              </p:cNvPr>
              <p:cNvSpPr/>
              <p:nvPr/>
            </p:nvSpPr>
            <p:spPr>
              <a:xfrm>
                <a:off x="3888754" y="2294093"/>
                <a:ext cx="94511" cy="108000"/>
              </a:xfrm>
              <a:prstGeom prst="arc">
                <a:avLst>
                  <a:gd name="adj1" fmla="val 18458768"/>
                  <a:gd name="adj2" fmla="val 0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sp>
        <p:nvSpPr>
          <p:cNvPr id="44" name="ZoneTexte 43">
            <a:extLst>
              <a:ext uri="{FF2B5EF4-FFF2-40B4-BE49-F238E27FC236}">
                <a16:creationId xmlns:a16="http://schemas.microsoft.com/office/drawing/2014/main" id="{126BCAFF-0692-A091-AE29-3181E3393588}"/>
              </a:ext>
            </a:extLst>
          </p:cNvPr>
          <p:cNvSpPr txBox="1"/>
          <p:nvPr/>
        </p:nvSpPr>
        <p:spPr>
          <a:xfrm>
            <a:off x="432000" y="438504"/>
            <a:ext cx="8280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Imaginons que l’on envoie sur le biprisme un seul photon dont on ne connait pas l’angle </a:t>
            </a:r>
            <a:r>
              <a:rPr lang="fr-FR" sz="3200" i="1" dirty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fr-FR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C658025-1FDA-324F-ED22-42169C52255B}"/>
              </a:ext>
            </a:extLst>
          </p:cNvPr>
          <p:cNvSpPr txBox="1"/>
          <p:nvPr/>
        </p:nvSpPr>
        <p:spPr>
          <a:xfrm>
            <a:off x="432000" y="5444224"/>
            <a:ext cx="8280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biprisme permet-il de connaitre la valeur de l’angle </a:t>
            </a:r>
            <a:r>
              <a:rPr lang="fr-FR" sz="2400" b="1" i="1" dirty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fr-F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 </a:t>
            </a:r>
          </a:p>
        </p:txBody>
      </p:sp>
    </p:spTree>
    <p:extLst>
      <p:ext uri="{BB962C8B-B14F-4D97-AF65-F5344CB8AC3E}">
        <p14:creationId xmlns:p14="http://schemas.microsoft.com/office/powerpoint/2010/main" val="338607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roupe 392">
            <a:extLst>
              <a:ext uri="{FF2B5EF4-FFF2-40B4-BE49-F238E27FC236}">
                <a16:creationId xmlns:a16="http://schemas.microsoft.com/office/drawing/2014/main" id="{902E0A49-0905-7B1F-8C5A-2C8CCC853003}"/>
              </a:ext>
            </a:extLst>
          </p:cNvPr>
          <p:cNvGrpSpPr/>
          <p:nvPr/>
        </p:nvGrpSpPr>
        <p:grpSpPr>
          <a:xfrm>
            <a:off x="1458000" y="1236891"/>
            <a:ext cx="6228000" cy="3471935"/>
            <a:chOff x="6152704" y="2457702"/>
            <a:chExt cx="6228000" cy="3471935"/>
          </a:xfrm>
        </p:grpSpPr>
        <p:grpSp>
          <p:nvGrpSpPr>
            <p:cNvPr id="394" name="Groupe 393">
              <a:extLst>
                <a:ext uri="{FF2B5EF4-FFF2-40B4-BE49-F238E27FC236}">
                  <a16:creationId xmlns:a16="http://schemas.microsoft.com/office/drawing/2014/main" id="{C28BE36F-059A-6F7A-7024-E5B48B1DA276}"/>
                </a:ext>
              </a:extLst>
            </p:cNvPr>
            <p:cNvGrpSpPr/>
            <p:nvPr/>
          </p:nvGrpSpPr>
          <p:grpSpPr>
            <a:xfrm>
              <a:off x="6152704" y="2457702"/>
              <a:ext cx="6228000" cy="3471935"/>
              <a:chOff x="5269024" y="2386382"/>
              <a:chExt cx="6228000" cy="3471935"/>
            </a:xfrm>
          </p:grpSpPr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17C585C8-6021-8591-D39F-A69CBF7610D8}"/>
                  </a:ext>
                </a:extLst>
              </p:cNvPr>
              <p:cNvSpPr/>
              <p:nvPr/>
            </p:nvSpPr>
            <p:spPr>
              <a:xfrm>
                <a:off x="5269024" y="2386382"/>
                <a:ext cx="6228000" cy="345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398" name="Groupe 397">
                <a:extLst>
                  <a:ext uri="{FF2B5EF4-FFF2-40B4-BE49-F238E27FC236}">
                    <a16:creationId xmlns:a16="http://schemas.microsoft.com/office/drawing/2014/main" id="{D7DB84E0-E1A9-AFF6-7010-0D63B6C0CB71}"/>
                  </a:ext>
                </a:extLst>
              </p:cNvPr>
              <p:cNvGrpSpPr/>
              <p:nvPr/>
            </p:nvGrpSpPr>
            <p:grpSpPr>
              <a:xfrm>
                <a:off x="6681869" y="2648294"/>
                <a:ext cx="4777659" cy="3210023"/>
                <a:chOff x="5691746" y="2518892"/>
                <a:chExt cx="4777659" cy="3210023"/>
              </a:xfrm>
            </p:grpSpPr>
            <p:grpSp>
              <p:nvGrpSpPr>
                <p:cNvPr id="399" name="Groupe 398">
                  <a:extLst>
                    <a:ext uri="{FF2B5EF4-FFF2-40B4-BE49-F238E27FC236}">
                      <a16:creationId xmlns:a16="http://schemas.microsoft.com/office/drawing/2014/main" id="{79EB0D01-C9F0-7383-1652-9E995292521C}"/>
                    </a:ext>
                  </a:extLst>
                </p:cNvPr>
                <p:cNvGrpSpPr/>
                <p:nvPr/>
              </p:nvGrpSpPr>
              <p:grpSpPr>
                <a:xfrm>
                  <a:off x="5691746" y="3136915"/>
                  <a:ext cx="2304000" cy="2592000"/>
                  <a:chOff x="554294" y="3087284"/>
                  <a:chExt cx="2304000" cy="2592000"/>
                </a:xfrm>
              </p:grpSpPr>
              <p:sp>
                <p:nvSpPr>
                  <p:cNvPr id="405" name="Rectangle 404">
                    <a:extLst>
                      <a:ext uri="{FF2B5EF4-FFF2-40B4-BE49-F238E27FC236}">
                        <a16:creationId xmlns:a16="http://schemas.microsoft.com/office/drawing/2014/main" id="{CBA58B5C-4EF5-BFEE-9AA2-412314D69CD0}"/>
                      </a:ext>
                    </a:extLst>
                  </p:cNvPr>
                  <p:cNvSpPr/>
                  <p:nvPr/>
                </p:nvSpPr>
                <p:spPr>
                  <a:xfrm>
                    <a:off x="554294" y="3087284"/>
                    <a:ext cx="2304000" cy="2592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grpSp>
                <p:nvGrpSpPr>
                  <p:cNvPr id="406" name="Groupe 405">
                    <a:extLst>
                      <a:ext uri="{FF2B5EF4-FFF2-40B4-BE49-F238E27FC236}">
                        <a16:creationId xmlns:a16="http://schemas.microsoft.com/office/drawing/2014/main" id="{E3849B69-1DAB-8549-3622-1DCF96392E57}"/>
                      </a:ext>
                    </a:extLst>
                  </p:cNvPr>
                  <p:cNvGrpSpPr/>
                  <p:nvPr/>
                </p:nvGrpSpPr>
                <p:grpSpPr>
                  <a:xfrm>
                    <a:off x="636227" y="3189808"/>
                    <a:ext cx="2170357" cy="2408453"/>
                    <a:chOff x="636227" y="3189808"/>
                    <a:chExt cx="2170357" cy="2408453"/>
                  </a:xfrm>
                </p:grpSpPr>
                <p:sp>
                  <p:nvSpPr>
                    <p:cNvPr id="407" name="Cube 406">
                      <a:extLst>
                        <a:ext uri="{FF2B5EF4-FFF2-40B4-BE49-F238E27FC236}">
                          <a16:creationId xmlns:a16="http://schemas.microsoft.com/office/drawing/2014/main" id="{B446A5A7-2153-5FA7-FD35-FD97715A48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58786" y="3853199"/>
                      <a:ext cx="576064" cy="576064"/>
                    </a:xfrm>
                    <a:prstGeom prst="cub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noFill/>
                      </a:endParaRPr>
                    </a:p>
                  </p:txBody>
                </p:sp>
                <p:cxnSp>
                  <p:nvCxnSpPr>
                    <p:cNvPr id="408" name="Connecteur droit 407">
                      <a:extLst>
                        <a:ext uri="{FF2B5EF4-FFF2-40B4-BE49-F238E27FC236}">
                          <a16:creationId xmlns:a16="http://schemas.microsoft.com/office/drawing/2014/main" id="{E9986D83-D9FE-A014-81B0-A20A3DD5F5E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02802" y="3853199"/>
                      <a:ext cx="288032" cy="1440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9" name="Connecteur droit avec flèche 408">
                      <a:extLst>
                        <a:ext uri="{FF2B5EF4-FFF2-40B4-BE49-F238E27FC236}">
                          <a16:creationId xmlns:a16="http://schemas.microsoft.com/office/drawing/2014/main" id="{621C1EBA-9C72-F0EC-534F-CC94690DB1F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2133758" y="3189808"/>
                      <a:ext cx="672826" cy="663391"/>
                    </a:xfrm>
                    <a:prstGeom prst="straightConnector1">
                      <a:avLst/>
                    </a:prstGeom>
                    <a:ln w="57150">
                      <a:solidFill>
                        <a:srgbClr val="FFFF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0" name="Connecteur droit avec flèche 409">
                      <a:extLst>
                        <a:ext uri="{FF2B5EF4-FFF2-40B4-BE49-F238E27FC236}">
                          <a16:creationId xmlns:a16="http://schemas.microsoft.com/office/drawing/2014/main" id="{99918E65-9AED-972A-AF5D-A53B70A355F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60000" flipV="1">
                      <a:off x="636227" y="4145083"/>
                      <a:ext cx="1258221" cy="1453178"/>
                    </a:xfrm>
                    <a:prstGeom prst="straightConnector1">
                      <a:avLst/>
                    </a:prstGeom>
                    <a:ln w="57150">
                      <a:solidFill>
                        <a:srgbClr val="FFFF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00" name="Groupe 399">
                  <a:extLst>
                    <a:ext uri="{FF2B5EF4-FFF2-40B4-BE49-F238E27FC236}">
                      <a16:creationId xmlns:a16="http://schemas.microsoft.com/office/drawing/2014/main" id="{DE931FB8-EB3D-A171-73CC-ACFA0BB84A17}"/>
                    </a:ext>
                  </a:extLst>
                </p:cNvPr>
                <p:cNvGrpSpPr/>
                <p:nvPr/>
              </p:nvGrpSpPr>
              <p:grpSpPr>
                <a:xfrm>
                  <a:off x="6932056" y="2518892"/>
                  <a:ext cx="3537349" cy="2730901"/>
                  <a:chOff x="4766836" y="2501640"/>
                  <a:chExt cx="3537349" cy="2730901"/>
                </a:xfrm>
              </p:grpSpPr>
              <p:grpSp>
                <p:nvGrpSpPr>
                  <p:cNvPr id="401" name="Groupe 74">
                    <a:extLst>
                      <a:ext uri="{FF2B5EF4-FFF2-40B4-BE49-F238E27FC236}">
                        <a16:creationId xmlns:a16="http://schemas.microsoft.com/office/drawing/2014/main" id="{1D60DCE2-9B96-4C00-52B1-A01B84652921}"/>
                      </a:ext>
                    </a:extLst>
                  </p:cNvPr>
                  <p:cNvGrpSpPr/>
                  <p:nvPr/>
                </p:nvGrpSpPr>
                <p:grpSpPr>
                  <a:xfrm>
                    <a:off x="4957187" y="2501640"/>
                    <a:ext cx="3346998" cy="2730901"/>
                    <a:chOff x="2170861" y="2579278"/>
                    <a:chExt cx="3346998" cy="2730901"/>
                  </a:xfrm>
                </p:grpSpPr>
                <p:pic>
                  <p:nvPicPr>
                    <p:cNvPr id="403" name="Picture 3" descr="D:\backup\Autre utilisateur\Intrication\figures et images\images.jpg">
                      <a:extLst>
                        <a:ext uri="{FF2B5EF4-FFF2-40B4-BE49-F238E27FC236}">
                          <a16:creationId xmlns:a16="http://schemas.microsoft.com/office/drawing/2014/main" id="{CADCF9EF-70A0-3530-3147-20928A9595AF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557143" y="2579278"/>
                      <a:ext cx="1469110" cy="734555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404" name="Bulle ronde 48">
                      <a:extLst>
                        <a:ext uri="{FF2B5EF4-FFF2-40B4-BE49-F238E27FC236}">
                          <a16:creationId xmlns:a16="http://schemas.microsoft.com/office/drawing/2014/main" id="{92B73FBC-6ED8-855C-E8AA-F5FB4C8847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0861" y="4496592"/>
                      <a:ext cx="3346998" cy="813587"/>
                    </a:xfrm>
                    <a:prstGeom prst="wedgeEllipseCallout">
                      <a:avLst>
                        <a:gd name="adj1" fmla="val -19026"/>
                        <a:gd name="adj2" fmla="val -215460"/>
                      </a:avLst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</p:grpSp>
              <p:cxnSp>
                <p:nvCxnSpPr>
                  <p:cNvPr id="402" name="Connecteur droit avec flèche 401">
                    <a:extLst>
                      <a:ext uri="{FF2B5EF4-FFF2-40B4-BE49-F238E27FC236}">
                        <a16:creationId xmlns:a16="http://schemas.microsoft.com/office/drawing/2014/main" id="{39DEEE10-FFD6-7AC7-6DB0-71725803FE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5198836" y="3328592"/>
                    <a:ext cx="0" cy="86400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395" name="ZoneTexte 394">
              <a:extLst>
                <a:ext uri="{FF2B5EF4-FFF2-40B4-BE49-F238E27FC236}">
                  <a16:creationId xmlns:a16="http://schemas.microsoft.com/office/drawing/2014/main" id="{08D06B49-F010-131F-C11F-4AA0B3E5AB7C}"/>
                </a:ext>
              </a:extLst>
            </p:cNvPr>
            <p:cNvSpPr txBox="1"/>
            <p:nvPr/>
          </p:nvSpPr>
          <p:spPr>
            <a:xfrm>
              <a:off x="9320264" y="4677709"/>
              <a:ext cx="28658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J’observe uniquement une vibration </a:t>
              </a:r>
              <a:r>
                <a:rPr lang="fr-FR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horizontale </a:t>
              </a:r>
            </a:p>
          </p:txBody>
        </p:sp>
        <p:sp>
          <p:nvSpPr>
            <p:cNvPr id="396" name="ZoneTexte 395">
              <a:extLst>
                <a:ext uri="{FF2B5EF4-FFF2-40B4-BE49-F238E27FC236}">
                  <a16:creationId xmlns:a16="http://schemas.microsoft.com/office/drawing/2014/main" id="{50AC71ED-934C-C18B-8B58-D08FEFC42232}"/>
                </a:ext>
              </a:extLst>
            </p:cNvPr>
            <p:cNvSpPr txBox="1"/>
            <p:nvPr/>
          </p:nvSpPr>
          <p:spPr>
            <a:xfrm>
              <a:off x="6352143" y="4028298"/>
              <a:ext cx="1728000" cy="120032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 seul photon:</a:t>
              </a:r>
            </a:p>
            <a:p>
              <a:pPr algn="ctr"/>
              <a:r>
                <a:rPr lang="fr-FR" sz="2400" i="1" dirty="0">
                  <a:solidFill>
                    <a:srgbClr val="FF0000"/>
                  </a:solidFill>
                  <a:latin typeface="Symbol" pitchFamily="18" charset="2"/>
                </a:rPr>
                <a:t>q</a:t>
              </a:r>
              <a:r>
                <a:rPr lang="fr-FR" sz="2400" dirty="0">
                  <a:solidFill>
                    <a:srgbClr val="FF0000"/>
                  </a:solidFill>
                  <a:latin typeface="Symbol" pitchFamily="18" charset="2"/>
                </a:rPr>
                <a:t> </a:t>
              </a:r>
              <a:r>
                <a:rPr lang="fr-FR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inconnu ?</a:t>
              </a:r>
            </a:p>
          </p:txBody>
        </p:sp>
      </p:grpSp>
      <p:grpSp>
        <p:nvGrpSpPr>
          <p:cNvPr id="411" name="Groupe 410">
            <a:extLst>
              <a:ext uri="{FF2B5EF4-FFF2-40B4-BE49-F238E27FC236}">
                <a16:creationId xmlns:a16="http://schemas.microsoft.com/office/drawing/2014/main" id="{43E15D5F-88A2-2663-02E7-96F590264536}"/>
              </a:ext>
            </a:extLst>
          </p:cNvPr>
          <p:cNvGrpSpPr/>
          <p:nvPr/>
        </p:nvGrpSpPr>
        <p:grpSpPr>
          <a:xfrm>
            <a:off x="1404000" y="1358752"/>
            <a:ext cx="6336000" cy="3278720"/>
            <a:chOff x="-3200038" y="2738272"/>
            <a:chExt cx="6336000" cy="3278720"/>
          </a:xfrm>
        </p:grpSpPr>
        <p:grpSp>
          <p:nvGrpSpPr>
            <p:cNvPr id="412" name="Groupe 411">
              <a:extLst>
                <a:ext uri="{FF2B5EF4-FFF2-40B4-BE49-F238E27FC236}">
                  <a16:creationId xmlns:a16="http://schemas.microsoft.com/office/drawing/2014/main" id="{37039B0F-03A9-B0E4-C1FA-AED339D5455E}"/>
                </a:ext>
              </a:extLst>
            </p:cNvPr>
            <p:cNvGrpSpPr/>
            <p:nvPr/>
          </p:nvGrpSpPr>
          <p:grpSpPr>
            <a:xfrm>
              <a:off x="-3200038" y="2738272"/>
              <a:ext cx="6336000" cy="3278720"/>
              <a:chOff x="5410037" y="2415689"/>
              <a:chExt cx="6336000" cy="3278720"/>
            </a:xfrm>
          </p:grpSpPr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D72DED3C-21CB-17DA-3AD7-C40C301FA4F3}"/>
                  </a:ext>
                </a:extLst>
              </p:cNvPr>
              <p:cNvSpPr/>
              <p:nvPr/>
            </p:nvSpPr>
            <p:spPr>
              <a:xfrm>
                <a:off x="5410037" y="2415689"/>
                <a:ext cx="6336000" cy="327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416" name="Groupe 415">
                <a:extLst>
                  <a:ext uri="{FF2B5EF4-FFF2-40B4-BE49-F238E27FC236}">
                    <a16:creationId xmlns:a16="http://schemas.microsoft.com/office/drawing/2014/main" id="{350BC9C9-4604-6E7E-B30A-54A016B43B98}"/>
                  </a:ext>
                </a:extLst>
              </p:cNvPr>
              <p:cNvGrpSpPr/>
              <p:nvPr/>
            </p:nvGrpSpPr>
            <p:grpSpPr>
              <a:xfrm>
                <a:off x="6047415" y="2687249"/>
                <a:ext cx="5680440" cy="3007160"/>
                <a:chOff x="3010916" y="2721755"/>
                <a:chExt cx="5680440" cy="3007160"/>
              </a:xfrm>
            </p:grpSpPr>
            <p:grpSp>
              <p:nvGrpSpPr>
                <p:cNvPr id="417" name="Groupe 416">
                  <a:extLst>
                    <a:ext uri="{FF2B5EF4-FFF2-40B4-BE49-F238E27FC236}">
                      <a16:creationId xmlns:a16="http://schemas.microsoft.com/office/drawing/2014/main" id="{946630C3-ED6F-2003-0581-1364B552C337}"/>
                    </a:ext>
                  </a:extLst>
                </p:cNvPr>
                <p:cNvGrpSpPr/>
                <p:nvPr/>
              </p:nvGrpSpPr>
              <p:grpSpPr>
                <a:xfrm>
                  <a:off x="3493347" y="3241558"/>
                  <a:ext cx="2157306" cy="2456731"/>
                  <a:chOff x="3444241" y="2982768"/>
                  <a:chExt cx="2157306" cy="2456731"/>
                </a:xfrm>
              </p:grpSpPr>
              <p:sp>
                <p:nvSpPr>
                  <p:cNvPr id="430" name="Cube 429">
                    <a:extLst>
                      <a:ext uri="{FF2B5EF4-FFF2-40B4-BE49-F238E27FC236}">
                        <a16:creationId xmlns:a16="http://schemas.microsoft.com/office/drawing/2014/main" id="{2091F8D3-32F4-2038-82AD-7DFD2E49B282}"/>
                      </a:ext>
                    </a:extLst>
                  </p:cNvPr>
                  <p:cNvSpPr/>
                  <p:nvPr/>
                </p:nvSpPr>
                <p:spPr>
                  <a:xfrm>
                    <a:off x="4427859" y="3663411"/>
                    <a:ext cx="576064" cy="576064"/>
                  </a:xfrm>
                  <a:prstGeom prst="cub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noFill/>
                    </a:endParaRPr>
                  </a:p>
                </p:txBody>
              </p:sp>
              <p:cxnSp>
                <p:nvCxnSpPr>
                  <p:cNvPr id="431" name="Connecteur droit 430">
                    <a:extLst>
                      <a:ext uri="{FF2B5EF4-FFF2-40B4-BE49-F238E27FC236}">
                        <a16:creationId xmlns:a16="http://schemas.microsoft.com/office/drawing/2014/main" id="{877929FD-B820-0859-2C6E-9038372591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71875" y="3663411"/>
                    <a:ext cx="288032" cy="1440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2" name="Connecteur droit avec flèche 431">
                    <a:extLst>
                      <a:ext uri="{FF2B5EF4-FFF2-40B4-BE49-F238E27FC236}">
                        <a16:creationId xmlns:a16="http://schemas.microsoft.com/office/drawing/2014/main" id="{ABFDF721-6719-B569-0F88-0888542A03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928721" y="2982768"/>
                    <a:ext cx="672826" cy="663391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33" name="Groupe 63">
                    <a:extLst>
                      <a:ext uri="{FF2B5EF4-FFF2-40B4-BE49-F238E27FC236}">
                        <a16:creationId xmlns:a16="http://schemas.microsoft.com/office/drawing/2014/main" id="{1FD4A162-E6EE-9548-8A84-750645204368}"/>
                      </a:ext>
                    </a:extLst>
                  </p:cNvPr>
                  <p:cNvGrpSpPr/>
                  <p:nvPr/>
                </p:nvGrpSpPr>
                <p:grpSpPr>
                  <a:xfrm>
                    <a:off x="4605267" y="3533775"/>
                    <a:ext cx="845484" cy="0"/>
                    <a:chOff x="3081908" y="2682256"/>
                    <a:chExt cx="845484" cy="0"/>
                  </a:xfrm>
                </p:grpSpPr>
                <p:cxnSp>
                  <p:nvCxnSpPr>
                    <p:cNvPr id="455" name="Connecteur droit avec flèche 454">
                      <a:extLst>
                        <a:ext uri="{FF2B5EF4-FFF2-40B4-BE49-F238E27FC236}">
                          <a16:creationId xmlns:a16="http://schemas.microsoft.com/office/drawing/2014/main" id="{0423077C-C655-A817-21F5-0F8056934F06}"/>
                        </a:ext>
                      </a:extLst>
                    </p:cNvPr>
                    <p:cNvCxnSpPr/>
                    <p:nvPr/>
                  </p:nvCxnSpPr>
                  <p:spPr>
                    <a:xfrm rot="16200000" flipV="1">
                      <a:off x="3297932" y="2466232"/>
                      <a:ext cx="0" cy="432048"/>
                    </a:xfrm>
                    <a:prstGeom prst="straightConnector1">
                      <a:avLst/>
                    </a:prstGeom>
                    <a:ln w="28575">
                      <a:solidFill>
                        <a:srgbClr val="C00000"/>
                      </a:solidFill>
                      <a:prstDash val="sysDot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6" name="Connecteur droit avec flèche 455">
                      <a:extLst>
                        <a:ext uri="{FF2B5EF4-FFF2-40B4-BE49-F238E27FC236}">
                          <a16:creationId xmlns:a16="http://schemas.microsoft.com/office/drawing/2014/main" id="{A9343361-2B60-EB02-2603-C0B00D18A3B8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3711368" y="2466232"/>
                      <a:ext cx="0" cy="432048"/>
                    </a:xfrm>
                    <a:prstGeom prst="straightConnector1">
                      <a:avLst/>
                    </a:prstGeom>
                    <a:ln w="28575">
                      <a:solidFill>
                        <a:srgbClr val="C00000"/>
                      </a:solidFill>
                      <a:prstDash val="sysDot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34" name="Groupe 64">
                    <a:extLst>
                      <a:ext uri="{FF2B5EF4-FFF2-40B4-BE49-F238E27FC236}">
                        <a16:creationId xmlns:a16="http://schemas.microsoft.com/office/drawing/2014/main" id="{FBE32E04-3EDE-4515-4EF5-713A9B64CC55}"/>
                      </a:ext>
                    </a:extLst>
                  </p:cNvPr>
                  <p:cNvGrpSpPr/>
                  <p:nvPr/>
                </p:nvGrpSpPr>
                <p:grpSpPr>
                  <a:xfrm>
                    <a:off x="4332115" y="3395172"/>
                    <a:ext cx="1141" cy="872852"/>
                    <a:chOff x="2590428" y="2774454"/>
                    <a:chExt cx="1141" cy="872852"/>
                  </a:xfrm>
                </p:grpSpPr>
                <p:cxnSp>
                  <p:nvCxnSpPr>
                    <p:cNvPr id="453" name="Connecteur droit avec flèche 452">
                      <a:extLst>
                        <a:ext uri="{FF2B5EF4-FFF2-40B4-BE49-F238E27FC236}">
                          <a16:creationId xmlns:a16="http://schemas.microsoft.com/office/drawing/2014/main" id="{7DB2ADEE-B9AC-7FC5-610E-CBBB13657627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>
                      <a:off x="2374404" y="2990478"/>
                      <a:ext cx="432048" cy="0"/>
                    </a:xfrm>
                    <a:prstGeom prst="straightConnector1">
                      <a:avLst/>
                    </a:prstGeom>
                    <a:ln w="28575">
                      <a:solidFill>
                        <a:srgbClr val="C00000"/>
                      </a:solidFill>
                      <a:prstDash val="sysDot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4" name="Connecteur droit avec flèche 453">
                      <a:extLst>
                        <a:ext uri="{FF2B5EF4-FFF2-40B4-BE49-F238E27FC236}">
                          <a16:creationId xmlns:a16="http://schemas.microsoft.com/office/drawing/2014/main" id="{A08F7812-398B-B9AE-78E4-68F41F5FDB5D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 flipV="1">
                      <a:off x="2375545" y="3431282"/>
                      <a:ext cx="432048" cy="0"/>
                    </a:xfrm>
                    <a:prstGeom prst="straightConnector1">
                      <a:avLst/>
                    </a:prstGeom>
                    <a:ln w="28575">
                      <a:solidFill>
                        <a:srgbClr val="C00000"/>
                      </a:solidFill>
                      <a:prstDash val="sysDot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35" name="Connecteur droit avec flèche 434">
                    <a:extLst>
                      <a:ext uri="{FF2B5EF4-FFF2-40B4-BE49-F238E27FC236}">
                        <a16:creationId xmlns:a16="http://schemas.microsoft.com/office/drawing/2014/main" id="{86980167-CED5-EF20-A61F-CEF959DB53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11132" y="3827873"/>
                    <a:ext cx="720000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36" name="Groupe 435">
                    <a:extLst>
                      <a:ext uri="{FF2B5EF4-FFF2-40B4-BE49-F238E27FC236}">
                        <a16:creationId xmlns:a16="http://schemas.microsoft.com/office/drawing/2014/main" id="{35CEAA74-4024-22A7-031F-57EF0159580A}"/>
                      </a:ext>
                    </a:extLst>
                  </p:cNvPr>
                  <p:cNvGrpSpPr/>
                  <p:nvPr/>
                </p:nvGrpSpPr>
                <p:grpSpPr>
                  <a:xfrm>
                    <a:off x="3444241" y="3990815"/>
                    <a:ext cx="1205925" cy="1448684"/>
                    <a:chOff x="1020224" y="4016693"/>
                    <a:chExt cx="1205925" cy="1448684"/>
                  </a:xfrm>
                </p:grpSpPr>
                <p:cxnSp>
                  <p:nvCxnSpPr>
                    <p:cNvPr id="437" name="Connecteur droit avec flèche 436">
                      <a:extLst>
                        <a:ext uri="{FF2B5EF4-FFF2-40B4-BE49-F238E27FC236}">
                          <a16:creationId xmlns:a16="http://schemas.microsoft.com/office/drawing/2014/main" id="{40EBC884-CE8B-5CFD-E14D-FBA3F63839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480000" flipV="1">
                      <a:off x="1020224" y="5138215"/>
                      <a:ext cx="215041" cy="327162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8" name="Connecteur droit avec flèche 437">
                      <a:extLst>
                        <a:ext uri="{FF2B5EF4-FFF2-40B4-BE49-F238E27FC236}">
                          <a16:creationId xmlns:a16="http://schemas.microsoft.com/office/drawing/2014/main" id="{70FECF25-5C7E-7578-B026-EA52BF17437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815330" y="4016693"/>
                      <a:ext cx="410819" cy="485651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39" name="Groupe 438">
                      <a:extLst>
                        <a:ext uri="{FF2B5EF4-FFF2-40B4-BE49-F238E27FC236}">
                          <a16:creationId xmlns:a16="http://schemas.microsoft.com/office/drawing/2014/main" id="{DC42CB72-C3CD-137B-E4CE-DD4746EFA8C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7488" y="4304411"/>
                      <a:ext cx="1051420" cy="1001333"/>
                      <a:chOff x="882215" y="4502819"/>
                      <a:chExt cx="1051420" cy="1001333"/>
                    </a:xfrm>
                  </p:grpSpPr>
                  <p:cxnSp>
                    <p:nvCxnSpPr>
                      <p:cNvPr id="441" name="Connecteur droit 440">
                        <a:extLst>
                          <a:ext uri="{FF2B5EF4-FFF2-40B4-BE49-F238E27FC236}">
                            <a16:creationId xmlns:a16="http://schemas.microsoft.com/office/drawing/2014/main" id="{4D9D35C5-086A-4385-EEDB-BD57B60A84C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80000" flipH="1">
                        <a:off x="992616" y="4831698"/>
                        <a:ext cx="528439" cy="672454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2" name="Connecteur droit 441">
                        <a:extLst>
                          <a:ext uri="{FF2B5EF4-FFF2-40B4-BE49-F238E27FC236}">
                            <a16:creationId xmlns:a16="http://schemas.microsoft.com/office/drawing/2014/main" id="{ADED019F-5FD4-68B4-4FBF-6D1643300DA9}"/>
                          </a:ext>
                        </a:extLst>
                      </p:cNvPr>
                      <p:cNvCxnSpPr/>
                      <p:nvPr/>
                    </p:nvCxnSpPr>
                    <p:spPr>
                      <a:xfrm rot="21300000">
                        <a:off x="898329" y="5392220"/>
                        <a:ext cx="1008000" cy="93494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3" name="Connecteur droit 442">
                        <a:extLst>
                          <a:ext uri="{FF2B5EF4-FFF2-40B4-BE49-F238E27FC236}">
                            <a16:creationId xmlns:a16="http://schemas.microsoft.com/office/drawing/2014/main" id="{8CBE325D-98D5-8C5A-061B-3CA5842F15B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882215" y="4572742"/>
                        <a:ext cx="0" cy="86400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4" name="Connecteur droit 443">
                        <a:extLst>
                          <a:ext uri="{FF2B5EF4-FFF2-40B4-BE49-F238E27FC236}">
                            <a16:creationId xmlns:a16="http://schemas.microsoft.com/office/drawing/2014/main" id="{E7A5E583-A591-0128-7A81-F3779F39750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896620" y="4560121"/>
                        <a:ext cx="0" cy="90000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5" name="Connecteur droit avec flèche 444">
                        <a:extLst>
                          <a:ext uri="{FF2B5EF4-FFF2-40B4-BE49-F238E27FC236}">
                            <a16:creationId xmlns:a16="http://schemas.microsoft.com/office/drawing/2014/main" id="{75749872-23B2-A583-347F-1B3FEC74037C}"/>
                          </a:ext>
                        </a:extLst>
                      </p:cNvPr>
                      <p:cNvCxnSpPr/>
                      <p:nvPr/>
                    </p:nvCxnSpPr>
                    <p:spPr>
                      <a:xfrm rot="16200000" flipV="1">
                        <a:off x="1179772" y="4770146"/>
                        <a:ext cx="0" cy="432048"/>
                      </a:xfrm>
                      <a:prstGeom prst="straightConnector1">
                        <a:avLst/>
                      </a:prstGeom>
                      <a:ln w="28575">
                        <a:solidFill>
                          <a:schemeClr val="tx1"/>
                        </a:solidFill>
                        <a:prstDash val="sysDot"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6" name="Connecteur droit avec flèche 445">
                        <a:extLst>
                          <a:ext uri="{FF2B5EF4-FFF2-40B4-BE49-F238E27FC236}">
                            <a16:creationId xmlns:a16="http://schemas.microsoft.com/office/drawing/2014/main" id="{30695C61-9664-7C69-FAB4-3911FF54145E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 flipH="1" flipV="1">
                        <a:off x="1643793" y="4761127"/>
                        <a:ext cx="0" cy="432048"/>
                      </a:xfrm>
                      <a:prstGeom prst="straightConnector1">
                        <a:avLst/>
                      </a:prstGeom>
                      <a:ln w="28575">
                        <a:solidFill>
                          <a:schemeClr val="tx1"/>
                        </a:solidFill>
                        <a:prstDash val="sysDot"/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7" name="Connecteur droit avec flèche 446">
                        <a:extLst>
                          <a:ext uri="{FF2B5EF4-FFF2-40B4-BE49-F238E27FC236}">
                            <a16:creationId xmlns:a16="http://schemas.microsoft.com/office/drawing/2014/main" id="{F1E11CB6-459D-A33B-8E0F-9CE15955A872}"/>
                          </a:ext>
                        </a:extLst>
                      </p:cNvPr>
                      <p:cNvCxnSpPr/>
                      <p:nvPr/>
                    </p:nvCxnSpPr>
                    <p:spPr>
                      <a:xfrm rot="5400000" flipH="1">
                        <a:off x="1194630" y="4770146"/>
                        <a:ext cx="432048" cy="0"/>
                      </a:xfrm>
                      <a:prstGeom prst="straightConnector1">
                        <a:avLst/>
                      </a:prstGeom>
                      <a:ln w="28575">
                        <a:solidFill>
                          <a:schemeClr val="tx1"/>
                        </a:solidFill>
                        <a:prstDash val="sysDot"/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8" name="Connecteur droit avec flèche 447">
                        <a:extLst>
                          <a:ext uri="{FF2B5EF4-FFF2-40B4-BE49-F238E27FC236}">
                            <a16:creationId xmlns:a16="http://schemas.microsoft.com/office/drawing/2014/main" id="{165FBEBB-C544-C9C5-4E43-56D811E0C251}"/>
                          </a:ext>
                        </a:extLst>
                      </p:cNvPr>
                      <p:cNvCxnSpPr/>
                      <p:nvPr/>
                    </p:nvCxnSpPr>
                    <p:spPr>
                      <a:xfrm rot="16200000" flipH="1" flipV="1">
                        <a:off x="1194630" y="5198771"/>
                        <a:ext cx="432048" cy="0"/>
                      </a:xfrm>
                      <a:prstGeom prst="straightConnector1">
                        <a:avLst/>
                      </a:prstGeom>
                      <a:ln w="28575">
                        <a:solidFill>
                          <a:schemeClr val="tx1"/>
                        </a:solidFill>
                        <a:prstDash val="sysDot"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9" name="Connecteur droit 448">
                        <a:extLst>
                          <a:ext uri="{FF2B5EF4-FFF2-40B4-BE49-F238E27FC236}">
                            <a16:creationId xmlns:a16="http://schemas.microsoft.com/office/drawing/2014/main" id="{4F20C6C2-F443-8C54-BD32-FA9B2E0F13FC}"/>
                          </a:ext>
                        </a:extLst>
                      </p:cNvPr>
                      <p:cNvCxnSpPr/>
                      <p:nvPr/>
                    </p:nvCxnSpPr>
                    <p:spPr>
                      <a:xfrm rot="21300000">
                        <a:off x="889635" y="4514490"/>
                        <a:ext cx="1044000" cy="93494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50" name="Arc 449">
                        <a:extLst>
                          <a:ext uri="{FF2B5EF4-FFF2-40B4-BE49-F238E27FC236}">
                            <a16:creationId xmlns:a16="http://schemas.microsoft.com/office/drawing/2014/main" id="{EDBA902E-1A07-2280-589F-80474913810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H="1">
                        <a:off x="1303597" y="4662827"/>
                        <a:ext cx="216023" cy="295274"/>
                      </a:xfrm>
                      <a:prstGeom prst="arc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cxnSp>
                    <p:nvCxnSpPr>
                      <p:cNvPr id="451" name="Connecteur droit 450">
                        <a:extLst>
                          <a:ext uri="{FF2B5EF4-FFF2-40B4-BE49-F238E27FC236}">
                            <a16:creationId xmlns:a16="http://schemas.microsoft.com/office/drawing/2014/main" id="{449C9BA4-F628-E20F-D537-948921695E0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80000" flipH="1">
                        <a:off x="1608769" y="4502819"/>
                        <a:ext cx="216024" cy="288032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2" name="Connecteur droit avec flèche 451">
                        <a:extLst>
                          <a:ext uri="{FF2B5EF4-FFF2-40B4-BE49-F238E27FC236}">
                            <a16:creationId xmlns:a16="http://schemas.microsoft.com/office/drawing/2014/main" id="{E986A7C2-4E3C-5ACC-5856-5ACBB17160FC}"/>
                          </a:ext>
                        </a:extLst>
                      </p:cNvPr>
                      <p:cNvCxnSpPr/>
                      <p:nvPr/>
                    </p:nvCxnSpPr>
                    <p:spPr>
                      <a:xfrm rot="16020000">
                        <a:off x="1141300" y="4639847"/>
                        <a:ext cx="519583" cy="661417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C00000"/>
                        </a:solidFill>
                        <a:headEnd type="arrow"/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40" name="ZoneTexte 439">
                      <a:extLst>
                        <a:ext uri="{FF2B5EF4-FFF2-40B4-BE49-F238E27FC236}">
                          <a16:creationId xmlns:a16="http://schemas.microsoft.com/office/drawing/2014/main" id="{85A8338D-B288-E45E-2510-FE3052FE19F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22334" y="4458718"/>
                      <a:ext cx="40704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C00000"/>
                          </a:solidFill>
                          <a:latin typeface="Symbol" pitchFamily="18" charset="2"/>
                          <a:cs typeface="Times New Roman" pitchFamily="18" charset="0"/>
                        </a:rPr>
                        <a:t>q</a:t>
                      </a:r>
                      <a:endParaRPr lang="fr-FR" sz="1200" dirty="0"/>
                    </a:p>
                  </p:txBody>
                </p:sp>
              </p:grpSp>
            </p:grpSp>
            <p:grpSp>
              <p:nvGrpSpPr>
                <p:cNvPr id="418" name="Groupe 417">
                  <a:extLst>
                    <a:ext uri="{FF2B5EF4-FFF2-40B4-BE49-F238E27FC236}">
                      <a16:creationId xmlns:a16="http://schemas.microsoft.com/office/drawing/2014/main" id="{398EA354-8DD9-3F81-95B3-BE3B13841D78}"/>
                    </a:ext>
                  </a:extLst>
                </p:cNvPr>
                <p:cNvGrpSpPr/>
                <p:nvPr/>
              </p:nvGrpSpPr>
              <p:grpSpPr>
                <a:xfrm>
                  <a:off x="3466136" y="3136915"/>
                  <a:ext cx="2304000" cy="2592000"/>
                  <a:chOff x="554294" y="3087284"/>
                  <a:chExt cx="2304000" cy="2592000"/>
                </a:xfrm>
              </p:grpSpPr>
              <p:sp>
                <p:nvSpPr>
                  <p:cNvPr id="424" name="Rectangle 423">
                    <a:extLst>
                      <a:ext uri="{FF2B5EF4-FFF2-40B4-BE49-F238E27FC236}">
                        <a16:creationId xmlns:a16="http://schemas.microsoft.com/office/drawing/2014/main" id="{5A88C2C5-5155-8EBA-8601-BF66CFE91838}"/>
                      </a:ext>
                    </a:extLst>
                  </p:cNvPr>
                  <p:cNvSpPr/>
                  <p:nvPr/>
                </p:nvSpPr>
                <p:spPr>
                  <a:xfrm>
                    <a:off x="554294" y="3087284"/>
                    <a:ext cx="2304000" cy="2592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grpSp>
                <p:nvGrpSpPr>
                  <p:cNvPr id="425" name="Groupe 424">
                    <a:extLst>
                      <a:ext uri="{FF2B5EF4-FFF2-40B4-BE49-F238E27FC236}">
                        <a16:creationId xmlns:a16="http://schemas.microsoft.com/office/drawing/2014/main" id="{C10ED680-1CED-8D14-741F-8E94FBB5C73D}"/>
                      </a:ext>
                    </a:extLst>
                  </p:cNvPr>
                  <p:cNvGrpSpPr/>
                  <p:nvPr/>
                </p:nvGrpSpPr>
                <p:grpSpPr>
                  <a:xfrm>
                    <a:off x="636227" y="3853199"/>
                    <a:ext cx="1598623" cy="1745062"/>
                    <a:chOff x="636227" y="3853199"/>
                    <a:chExt cx="1598623" cy="1745062"/>
                  </a:xfrm>
                </p:grpSpPr>
                <p:sp>
                  <p:nvSpPr>
                    <p:cNvPr id="426" name="Cube 425">
                      <a:extLst>
                        <a:ext uri="{FF2B5EF4-FFF2-40B4-BE49-F238E27FC236}">
                          <a16:creationId xmlns:a16="http://schemas.microsoft.com/office/drawing/2014/main" id="{511D52D5-6811-4691-0E97-722B400684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58786" y="3853199"/>
                      <a:ext cx="576064" cy="576064"/>
                    </a:xfrm>
                    <a:prstGeom prst="cub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>
                        <a:noFill/>
                      </a:endParaRPr>
                    </a:p>
                  </p:txBody>
                </p:sp>
                <p:cxnSp>
                  <p:nvCxnSpPr>
                    <p:cNvPr id="427" name="Connecteur droit 426">
                      <a:extLst>
                        <a:ext uri="{FF2B5EF4-FFF2-40B4-BE49-F238E27FC236}">
                          <a16:creationId xmlns:a16="http://schemas.microsoft.com/office/drawing/2014/main" id="{5711A434-0FE9-C55A-D3A8-175493276F7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802802" y="3853199"/>
                      <a:ext cx="288032" cy="14401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8" name="Connecteur droit avec flèche 427">
                      <a:extLst>
                        <a:ext uri="{FF2B5EF4-FFF2-40B4-BE49-F238E27FC236}">
                          <a16:creationId xmlns:a16="http://schemas.microsoft.com/office/drawing/2014/main" id="{9EEBCABB-8A47-68DF-3B80-66130E10B178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942059" y="4017661"/>
                      <a:ext cx="720000" cy="0"/>
                    </a:xfrm>
                    <a:prstGeom prst="straightConnector1">
                      <a:avLst/>
                    </a:prstGeom>
                    <a:ln w="57150">
                      <a:solidFill>
                        <a:srgbClr val="FFFF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9" name="Connecteur droit avec flèche 428">
                      <a:extLst>
                        <a:ext uri="{FF2B5EF4-FFF2-40B4-BE49-F238E27FC236}">
                          <a16:creationId xmlns:a16="http://schemas.microsoft.com/office/drawing/2014/main" id="{3218D2EC-017D-89AF-DB84-A901C3559FC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60000" flipV="1">
                      <a:off x="636227" y="4145083"/>
                      <a:ext cx="1258221" cy="1453178"/>
                    </a:xfrm>
                    <a:prstGeom prst="straightConnector1">
                      <a:avLst/>
                    </a:prstGeom>
                    <a:ln w="57150">
                      <a:solidFill>
                        <a:srgbClr val="FFFF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19" name="Groupe 418">
                  <a:extLst>
                    <a:ext uri="{FF2B5EF4-FFF2-40B4-BE49-F238E27FC236}">
                      <a16:creationId xmlns:a16="http://schemas.microsoft.com/office/drawing/2014/main" id="{431844B0-55DB-F418-0532-653860D3A16A}"/>
                    </a:ext>
                  </a:extLst>
                </p:cNvPr>
                <p:cNvGrpSpPr/>
                <p:nvPr/>
              </p:nvGrpSpPr>
              <p:grpSpPr>
                <a:xfrm>
                  <a:off x="3010916" y="2721755"/>
                  <a:ext cx="5680440" cy="1976574"/>
                  <a:chOff x="3140486" y="2748114"/>
                  <a:chExt cx="5680440" cy="1976574"/>
                </a:xfrm>
              </p:grpSpPr>
              <p:grpSp>
                <p:nvGrpSpPr>
                  <p:cNvPr id="420" name="Groupe 80">
                    <a:extLst>
                      <a:ext uri="{FF2B5EF4-FFF2-40B4-BE49-F238E27FC236}">
                        <a16:creationId xmlns:a16="http://schemas.microsoft.com/office/drawing/2014/main" id="{1813C23D-9C1E-1373-6FD5-A2F6AEFA402B}"/>
                      </a:ext>
                    </a:extLst>
                  </p:cNvPr>
                  <p:cNvGrpSpPr/>
                  <p:nvPr/>
                </p:nvGrpSpPr>
                <p:grpSpPr>
                  <a:xfrm>
                    <a:off x="3140486" y="2748114"/>
                    <a:ext cx="5680440" cy="1976574"/>
                    <a:chOff x="828614" y="2532453"/>
                    <a:chExt cx="5680440" cy="1976574"/>
                  </a:xfrm>
                </p:grpSpPr>
                <p:pic>
                  <p:nvPicPr>
                    <p:cNvPr id="422" name="Picture 3" descr="D:\backup\Autre utilisateur\Intrication\figures et images\images.jpg">
                      <a:extLst>
                        <a:ext uri="{FF2B5EF4-FFF2-40B4-BE49-F238E27FC236}">
                          <a16:creationId xmlns:a16="http://schemas.microsoft.com/office/drawing/2014/main" id="{2FE9630F-1DD6-4D24-9A1E-37A67F6DF77B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 rot="16200000">
                      <a:off x="461337" y="3407194"/>
                      <a:ext cx="1469110" cy="734555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423" name="Bulle ronde 57">
                      <a:extLst>
                        <a:ext uri="{FF2B5EF4-FFF2-40B4-BE49-F238E27FC236}">
                          <a16:creationId xmlns:a16="http://schemas.microsoft.com/office/drawing/2014/main" id="{65E57A49-9AE7-C016-DDF6-0F35DE2E30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36573" y="2532453"/>
                      <a:ext cx="3872481" cy="880260"/>
                    </a:xfrm>
                    <a:prstGeom prst="wedgeEllipseCallout">
                      <a:avLst>
                        <a:gd name="adj1" fmla="val -77535"/>
                        <a:gd name="adj2" fmla="val 87798"/>
                      </a:avLst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</p:grpSp>
              <p:cxnSp>
                <p:nvCxnSpPr>
                  <p:cNvPr id="421" name="Connecteur droit avec flèche 420">
                    <a:extLst>
                      <a:ext uri="{FF2B5EF4-FFF2-40B4-BE49-F238E27FC236}">
                        <a16:creationId xmlns:a16="http://schemas.microsoft.com/office/drawing/2014/main" id="{4DE6F437-A5F7-8B01-F01B-2284F25D6A20}"/>
                      </a:ext>
                    </a:extLst>
                  </p:cNvPr>
                  <p:cNvCxnSpPr/>
                  <p:nvPr/>
                </p:nvCxnSpPr>
                <p:spPr>
                  <a:xfrm>
                    <a:off x="4477102" y="3650635"/>
                    <a:ext cx="0" cy="86400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413" name="ZoneTexte 412">
              <a:extLst>
                <a:ext uri="{FF2B5EF4-FFF2-40B4-BE49-F238E27FC236}">
                  <a16:creationId xmlns:a16="http://schemas.microsoft.com/office/drawing/2014/main" id="{89A1491D-C074-1220-53DA-D33AF50F51EC}"/>
                </a:ext>
              </a:extLst>
            </p:cNvPr>
            <p:cNvSpPr txBox="1"/>
            <p:nvPr/>
          </p:nvSpPr>
          <p:spPr>
            <a:xfrm>
              <a:off x="-352725" y="4699346"/>
              <a:ext cx="1728000" cy="120032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 seul photon:</a:t>
              </a:r>
            </a:p>
            <a:p>
              <a:pPr algn="ctr"/>
              <a:r>
                <a:rPr lang="fr-FR" sz="2400" i="1" dirty="0">
                  <a:solidFill>
                    <a:srgbClr val="FF0000"/>
                  </a:solidFill>
                  <a:latin typeface="Symbol" pitchFamily="18" charset="2"/>
                </a:rPr>
                <a:t>q</a:t>
              </a:r>
              <a:r>
                <a:rPr lang="fr-FR" sz="2400" dirty="0">
                  <a:solidFill>
                    <a:srgbClr val="FF0000"/>
                  </a:solidFill>
                  <a:latin typeface="Symbol" pitchFamily="18" charset="2"/>
                </a:rPr>
                <a:t> </a:t>
              </a:r>
              <a:r>
                <a:rPr lang="fr-FR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inconnu ?</a:t>
              </a:r>
            </a:p>
          </p:txBody>
        </p:sp>
        <p:sp>
          <p:nvSpPr>
            <p:cNvPr id="414" name="ZoneTexte 413">
              <a:extLst>
                <a:ext uri="{FF2B5EF4-FFF2-40B4-BE49-F238E27FC236}">
                  <a16:creationId xmlns:a16="http://schemas.microsoft.com/office/drawing/2014/main" id="{D6D2ADF6-7FCA-7CE5-9CFE-5D785C329595}"/>
                </a:ext>
              </a:extLst>
            </p:cNvPr>
            <p:cNvSpPr txBox="1"/>
            <p:nvPr/>
          </p:nvSpPr>
          <p:spPr>
            <a:xfrm>
              <a:off x="-573203" y="3088359"/>
              <a:ext cx="35985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J’observe uniquement une vibration </a:t>
              </a:r>
              <a:r>
                <a:rPr lang="fr-FR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verticale </a:t>
              </a:r>
            </a:p>
          </p:txBody>
        </p:sp>
      </p:grpSp>
      <p:sp>
        <p:nvSpPr>
          <p:cNvPr id="44" name="ZoneTexte 43">
            <a:extLst>
              <a:ext uri="{FF2B5EF4-FFF2-40B4-BE49-F238E27FC236}">
                <a16:creationId xmlns:a16="http://schemas.microsoft.com/office/drawing/2014/main" id="{126BCAFF-0692-A091-AE29-3181E3393588}"/>
              </a:ext>
            </a:extLst>
          </p:cNvPr>
          <p:cNvSpPr txBox="1"/>
          <p:nvPr/>
        </p:nvSpPr>
        <p:spPr>
          <a:xfrm>
            <a:off x="432000" y="475080"/>
            <a:ext cx="8280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Qu’en pense l’inspecteur Colombo?</a:t>
            </a:r>
            <a:endParaRPr lang="fr-FR" sz="4000" b="1" dirty="0">
              <a:solidFill>
                <a:srgbClr val="FF0000"/>
              </a:solidFill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7FFAF108-7064-677C-EC04-826194CDB217}"/>
              </a:ext>
            </a:extLst>
          </p:cNvPr>
          <p:cNvGrpSpPr/>
          <p:nvPr/>
        </p:nvGrpSpPr>
        <p:grpSpPr>
          <a:xfrm>
            <a:off x="432000" y="4877768"/>
            <a:ext cx="8280000" cy="1332000"/>
            <a:chOff x="432000" y="4347416"/>
            <a:chExt cx="8280000" cy="1332000"/>
          </a:xfrm>
        </p:grpSpPr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3B623EB7-FD22-9505-9EC9-8D9D7838FE90}"/>
                </a:ext>
              </a:extLst>
            </p:cNvPr>
            <p:cNvSpPr txBox="1"/>
            <p:nvPr/>
          </p:nvSpPr>
          <p:spPr>
            <a:xfrm>
              <a:off x="432000" y="4347416"/>
              <a:ext cx="8280000" cy="133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fr-FR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C346597C-CC94-46BB-60FA-7A161C4B9DB8}"/>
                </a:ext>
              </a:extLst>
            </p:cNvPr>
            <p:cNvSpPr txBox="1"/>
            <p:nvPr/>
          </p:nvSpPr>
          <p:spPr>
            <a:xfrm>
              <a:off x="2725679" y="4624321"/>
              <a:ext cx="5334006" cy="83099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Pour une fois l’inspecteur </a:t>
              </a:r>
            </a:p>
            <a:p>
              <a:pPr algn="ctr"/>
              <a:r>
                <a:rPr lang="fr-FR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Colombo est en échec: </a:t>
              </a:r>
            </a:p>
          </p:txBody>
        </p:sp>
        <p:pic>
          <p:nvPicPr>
            <p:cNvPr id="1026" name="Picture 2" descr="Peter Falk, une vie dans la peau de l'inspecteur Columbo">
              <a:extLst>
                <a:ext uri="{FF2B5EF4-FFF2-40B4-BE49-F238E27FC236}">
                  <a16:creationId xmlns:a16="http://schemas.microsoft.com/office/drawing/2014/main" id="{96190822-021C-F040-00D2-1920E1A5F6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225" y="4407845"/>
              <a:ext cx="1634848" cy="1238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4C8CC5DA-A79E-9616-FDE3-5A34F0E52BCD}"/>
              </a:ext>
            </a:extLst>
          </p:cNvPr>
          <p:cNvSpPr txBox="1"/>
          <p:nvPr/>
        </p:nvSpPr>
        <p:spPr>
          <a:xfrm>
            <a:off x="432000" y="4853486"/>
            <a:ext cx="8280000" cy="1368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échec car la « </a:t>
            </a:r>
            <a:r>
              <a:rPr lang="fr-FR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mesure » </a:t>
            </a:r>
          </a:p>
          <a:p>
            <a:pPr algn="ctr"/>
            <a:r>
              <a:rPr lang="fr-FR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détruit </a:t>
            </a:r>
            <a:r>
              <a:rPr lang="fr-F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l’état de polarisation 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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Times New Roman" pitchFamily="18" charset="0"/>
              </a:rPr>
              <a:t>q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&gt; </a:t>
            </a:r>
            <a:r>
              <a:rPr lang="fr-F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 photon incident.  </a:t>
            </a:r>
          </a:p>
          <a:p>
            <a:pPr algn="ctr"/>
            <a:endParaRPr lang="fr-FR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A3768BEB-A5E5-5D25-6712-E3AF83731C11}"/>
              </a:ext>
            </a:extLst>
          </p:cNvPr>
          <p:cNvSpPr txBox="1">
            <a:spLocks/>
          </p:cNvSpPr>
          <p:nvPr/>
        </p:nvSpPr>
        <p:spPr>
          <a:xfrm>
            <a:off x="432000" y="418095"/>
            <a:ext cx="8280000" cy="1584000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fr-F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 ne peut qu’imaginer qu’avant la traversée du biprisme les deux états de polarisation, horizontale et verticale, « </a:t>
            </a:r>
            <a:r>
              <a:rPr lang="fr-FR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existaient</a:t>
            </a:r>
            <a:r>
              <a:rPr lang="fr-F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» </a:t>
            </a:r>
            <a:r>
              <a:rPr lang="fr-FR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simultanément</a:t>
            </a:r>
            <a:r>
              <a:rPr lang="fr-F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None/>
            </a:pPr>
            <a:endParaRPr lang="fr-FR" sz="2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</a:pPr>
            <a:endParaRPr lang="fr-FR" sz="2800" dirty="0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329836F2-CF27-3E86-FA84-C18F403B92FC}"/>
              </a:ext>
            </a:extLst>
          </p:cNvPr>
          <p:cNvSpPr txBox="1">
            <a:spLocks/>
          </p:cNvSpPr>
          <p:nvPr/>
        </p:nvSpPr>
        <p:spPr>
          <a:xfrm>
            <a:off x="432000" y="2020141"/>
            <a:ext cx="8280000" cy="446400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fr-F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Supposer l’existence </a:t>
            </a:r>
            <a:r>
              <a:rPr lang="fr-FR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simultanée</a:t>
            </a:r>
            <a:r>
              <a:rPr lang="fr-F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des états propres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  <a:sym typeface="Symbol"/>
              </a:rPr>
              <a:t>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  <a:sym typeface="Symbol"/>
              </a:rPr>
              <a:t>&gt;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  <a:sym typeface="Symbol"/>
              </a:rPr>
              <a:t>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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  <a:sym typeface="Symbol"/>
              </a:rPr>
              <a:t>&gt;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défit le bon sens commun</a:t>
            </a:r>
            <a:r>
              <a:rPr lang="fr-F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 </a:t>
            </a:r>
            <a:endParaRPr lang="fr-FR" sz="2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</a:pPr>
            <a:endParaRPr lang="fr-FR" sz="2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</a:pPr>
            <a:endParaRPr lang="fr-FR" sz="2800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650713D-4B18-64A8-27C5-14CA7DE4971B}"/>
              </a:ext>
            </a:extLst>
          </p:cNvPr>
          <p:cNvGrpSpPr/>
          <p:nvPr/>
        </p:nvGrpSpPr>
        <p:grpSpPr>
          <a:xfrm>
            <a:off x="1494000" y="3225913"/>
            <a:ext cx="6156000" cy="3109978"/>
            <a:chOff x="1494000" y="2051959"/>
            <a:chExt cx="6156000" cy="3109978"/>
          </a:xfrm>
        </p:grpSpPr>
        <p:pic>
          <p:nvPicPr>
            <p:cNvPr id="16" name="Picture 2" descr="D:\backup\Autre utilisateur\Intrication\chat de schrödinger.jpg">
              <a:extLst>
                <a:ext uri="{FF2B5EF4-FFF2-40B4-BE49-F238E27FC236}">
                  <a16:creationId xmlns:a16="http://schemas.microsoft.com/office/drawing/2014/main" id="{13C57E82-7985-4316-81DB-3BA7D02B77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94000" y="2051959"/>
              <a:ext cx="6156000" cy="2523345"/>
            </a:xfrm>
            <a:prstGeom prst="rect">
              <a:avLst/>
            </a:prstGeom>
            <a:noFill/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C159FCD0-A1CA-9CE4-10A6-65224B4FE9CF}"/>
                </a:ext>
              </a:extLst>
            </p:cNvPr>
            <p:cNvSpPr txBox="1"/>
            <p:nvPr/>
          </p:nvSpPr>
          <p:spPr>
            <a:xfrm>
              <a:off x="1691680" y="4693937"/>
              <a:ext cx="5760640" cy="468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i="1" dirty="0">
                  <a:latin typeface="Times New Roman" pitchFamily="18" charset="0"/>
                  <a:cs typeface="Times New Roman" pitchFamily="18" charset="0"/>
                </a:rPr>
                <a:t>Chat de Schrödinger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506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F94658D-837E-751B-518F-69A9F51BD64D}"/>
              </a:ext>
            </a:extLst>
          </p:cNvPr>
          <p:cNvSpPr txBox="1"/>
          <p:nvPr/>
        </p:nvSpPr>
        <p:spPr>
          <a:xfrm>
            <a:off x="432000" y="425029"/>
            <a:ext cx="8280000" cy="707886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fr-FR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Principe  de SUPERPOSITION</a:t>
            </a:r>
            <a:endParaRPr lang="fr-F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03614DE7-D039-78FC-6AF0-2624D23C7342}"/>
              </a:ext>
            </a:extLst>
          </p:cNvPr>
          <p:cNvSpPr txBox="1">
            <a:spLocks/>
          </p:cNvSpPr>
          <p:nvPr/>
        </p:nvSpPr>
        <p:spPr>
          <a:xfrm>
            <a:off x="432000" y="4782831"/>
            <a:ext cx="8280000" cy="1620000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fr-F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L’interception par le biprisme </a:t>
            </a:r>
            <a:r>
              <a:rPr lang="fr-FR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d’un seul photon </a:t>
            </a:r>
            <a:r>
              <a:rPr lang="fr-F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incident, ne </a:t>
            </a:r>
            <a:r>
              <a:rPr lang="fr-FR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permet pas de connaitre</a:t>
            </a:r>
            <a:r>
              <a:rPr lang="fr-FR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Times New Roman" pitchFamily="18" charset="0"/>
              </a:rPr>
              <a:t> </a:t>
            </a:r>
            <a:r>
              <a:rPr lang="fr-FR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l’état </a:t>
            </a:r>
            <a:r>
              <a:rPr lang="fr-F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</a:t>
            </a:r>
            <a:r>
              <a:rPr lang="fr-F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Times New Roman" pitchFamily="18" charset="0"/>
              </a:rPr>
              <a:t>q</a:t>
            </a:r>
            <a:r>
              <a:rPr lang="fr-F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&gt;</a:t>
            </a:r>
            <a:r>
              <a:rPr lang="fr-F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r>
              <a:rPr lang="fr-F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None/>
            </a:pPr>
            <a:endParaRPr lang="fr-FR" sz="2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</a:pPr>
            <a:endParaRPr lang="fr-FR" sz="28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DD00F8C-0BF8-2054-8F9B-FFBB4A09AFF7}"/>
              </a:ext>
            </a:extLst>
          </p:cNvPr>
          <p:cNvSpPr txBox="1"/>
          <p:nvPr/>
        </p:nvSpPr>
        <p:spPr>
          <a:xfrm>
            <a:off x="432000" y="1198543"/>
            <a:ext cx="8280000" cy="830997"/>
          </a:xfrm>
          <a:prstGeom prst="rect">
            <a:avLst/>
          </a:prstGeom>
          <a:solidFill>
            <a:srgbClr val="FFC000"/>
          </a:solidFill>
          <a:ln w="38100"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fr-F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L’état quantique du  </a:t>
            </a:r>
            <a:r>
              <a:rPr lang="fr-FR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Qubit associé au photon incident</a:t>
            </a:r>
            <a:r>
              <a:rPr lang="fr-F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est la somme des deux </a:t>
            </a:r>
            <a:r>
              <a:rPr lang="fr-FR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états </a:t>
            </a:r>
            <a:r>
              <a:rPr lang="fr-FR" sz="24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propres</a:t>
            </a:r>
            <a:r>
              <a:rPr lang="fr-FR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de ce </a:t>
            </a:r>
            <a:r>
              <a:rPr lang="fr-F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Qubit.</a:t>
            </a:r>
            <a:endParaRPr lang="fr-F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2552025-1DDB-A703-7078-625B91F182DF}"/>
              </a:ext>
            </a:extLst>
          </p:cNvPr>
          <p:cNvSpPr txBox="1"/>
          <p:nvPr/>
        </p:nvSpPr>
        <p:spPr>
          <a:xfrm>
            <a:off x="432000" y="2377320"/>
            <a:ext cx="8280000" cy="461665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</a:t>
            </a:r>
            <a:r>
              <a:rPr lang="fr-FR" sz="2400" b="1" dirty="0">
                <a:solidFill>
                  <a:srgbClr val="C00000"/>
                </a:solidFill>
                <a:latin typeface="Symbol" pitchFamily="18" charset="2"/>
                <a:cs typeface="Times New Roman" pitchFamily="18" charset="0"/>
              </a:rPr>
              <a:t>q</a:t>
            </a:r>
            <a:r>
              <a:rPr lang="fr-FR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&gt;  = a</a:t>
            </a:r>
            <a:r>
              <a:rPr lang="fr-FR" sz="2400" b="1" dirty="0">
                <a:solidFill>
                  <a:srgbClr val="C00000"/>
                </a:solidFill>
                <a:sym typeface="Symbol"/>
              </a:rPr>
              <a:t> </a:t>
            </a:r>
            <a:r>
              <a:rPr lang="fr-FR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</a:t>
            </a:r>
            <a:r>
              <a:rPr lang="fr-FR" sz="2400" b="1" dirty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→</a:t>
            </a:r>
            <a:r>
              <a:rPr lang="fr-FR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&gt; </a:t>
            </a:r>
            <a:r>
              <a:rPr lang="fr-FR" sz="2400" b="1" dirty="0">
                <a:solidFill>
                  <a:srgbClr val="C00000"/>
                </a:solidFill>
                <a:sym typeface="Symbol"/>
              </a:rPr>
              <a:t>+ </a:t>
            </a:r>
            <a:r>
              <a:rPr lang="fr-FR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 </a:t>
            </a:r>
            <a:r>
              <a:rPr lang="fr-FR" sz="2400" b="1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↑</a:t>
            </a:r>
            <a:r>
              <a:rPr lang="fr-FR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&gt; </a:t>
            </a:r>
            <a:r>
              <a:rPr lang="fr-FR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avec: a² </a:t>
            </a:r>
            <a:r>
              <a:rPr lang="fr-FR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b² = 1</a:t>
            </a:r>
            <a:r>
              <a:rPr lang="fr-FR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5" name="Bulle narrative : rectangle à coins arrondis 4">
            <a:extLst>
              <a:ext uri="{FF2B5EF4-FFF2-40B4-BE49-F238E27FC236}">
                <a16:creationId xmlns:a16="http://schemas.microsoft.com/office/drawing/2014/main" id="{510E9803-ECBA-B92E-9686-551F26AC2702}"/>
              </a:ext>
            </a:extLst>
          </p:cNvPr>
          <p:cNvSpPr/>
          <p:nvPr/>
        </p:nvSpPr>
        <p:spPr>
          <a:xfrm>
            <a:off x="1812023" y="2015450"/>
            <a:ext cx="648000" cy="304101"/>
          </a:xfrm>
          <a:prstGeom prst="wedgeRoundRectCallout">
            <a:avLst>
              <a:gd name="adj1" fmla="val 14107"/>
              <a:gd name="adj2" fmla="val 84569"/>
              <a:gd name="adj3" fmla="val 16667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Etat</a:t>
            </a:r>
          </a:p>
        </p:txBody>
      </p:sp>
      <p:sp>
        <p:nvSpPr>
          <p:cNvPr id="6" name="Bulle narrative : rectangle à coins arrondis 5">
            <a:extLst>
              <a:ext uri="{FF2B5EF4-FFF2-40B4-BE49-F238E27FC236}">
                <a16:creationId xmlns:a16="http://schemas.microsoft.com/office/drawing/2014/main" id="{5257DA9A-3104-8495-2EE8-0F299D429B35}"/>
              </a:ext>
            </a:extLst>
          </p:cNvPr>
          <p:cNvSpPr/>
          <p:nvPr/>
        </p:nvSpPr>
        <p:spPr>
          <a:xfrm>
            <a:off x="3549944" y="2041260"/>
            <a:ext cx="468000" cy="304101"/>
          </a:xfrm>
          <a:prstGeom prst="wedgeRoundRectCallout">
            <a:avLst>
              <a:gd name="adj1" fmla="val 40995"/>
              <a:gd name="adj2" fmla="val 84569"/>
              <a:gd name="adj3" fmla="val 16667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032B5A-9572-0019-710F-685EAFAD309C}"/>
              </a:ext>
            </a:extLst>
          </p:cNvPr>
          <p:cNvSpPr/>
          <p:nvPr/>
        </p:nvSpPr>
        <p:spPr>
          <a:xfrm>
            <a:off x="5721292" y="2385904"/>
            <a:ext cx="1440000" cy="43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1BBA295-542D-3239-187B-8A705A8867C2}"/>
              </a:ext>
            </a:extLst>
          </p:cNvPr>
          <p:cNvSpPr txBox="1"/>
          <p:nvPr/>
        </p:nvSpPr>
        <p:spPr>
          <a:xfrm>
            <a:off x="2646000" y="2889663"/>
            <a:ext cx="3852000" cy="369332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</a:t>
            </a:r>
            <a:r>
              <a:rPr lang="fr-FR" sz="1800" b="1" dirty="0">
                <a:solidFill>
                  <a:schemeClr val="bg1"/>
                </a:solidFill>
                <a:latin typeface="Symbol" pitchFamily="18" charset="2"/>
                <a:cs typeface="Times New Roman" pitchFamily="18" charset="0"/>
                <a:sym typeface="Symbol"/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et </a:t>
            </a:r>
            <a:r>
              <a:rPr lang="fr-F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b</a:t>
            </a:r>
            <a:r>
              <a:rPr lang="fr-FR" dirty="0">
                <a:solidFill>
                  <a:schemeClr val="bg1"/>
                </a:solidFill>
              </a:rPr>
              <a:t> caractérisent chaque état propre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2C6D7D18-EF6B-B4F0-E91F-58E9AA909AE5}"/>
              </a:ext>
            </a:extLst>
          </p:cNvPr>
          <p:cNvGrpSpPr/>
          <p:nvPr/>
        </p:nvGrpSpPr>
        <p:grpSpPr>
          <a:xfrm>
            <a:off x="3207944" y="2421374"/>
            <a:ext cx="1761784" cy="388905"/>
            <a:chOff x="3207944" y="3564374"/>
            <a:chExt cx="1761784" cy="388905"/>
          </a:xfrm>
        </p:grpSpPr>
        <p:sp>
          <p:nvSpPr>
            <p:cNvPr id="10" name="ZoneTexte 12">
              <a:extLst>
                <a:ext uri="{FF2B5EF4-FFF2-40B4-BE49-F238E27FC236}">
                  <a16:creationId xmlns:a16="http://schemas.microsoft.com/office/drawing/2014/main" id="{D50A1E89-7C50-0F26-8088-C396971C12B8}"/>
                </a:ext>
              </a:extLst>
            </p:cNvPr>
            <p:cNvSpPr txBox="1"/>
            <p:nvPr/>
          </p:nvSpPr>
          <p:spPr>
            <a:xfrm>
              <a:off x="3207944" y="3583947"/>
              <a:ext cx="648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800" b="1" dirty="0">
                  <a:latin typeface="Times New Roman" pitchFamily="18" charset="0"/>
                  <a:cs typeface="Times New Roman" pitchFamily="18" charset="0"/>
                  <a:sym typeface="Symbol"/>
                </a:rPr>
                <a:t></a:t>
              </a:r>
              <a:r>
                <a:rPr lang="fr-FR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fr-FR" sz="1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1800" b="1" dirty="0">
                  <a:latin typeface="Times New Roman" pitchFamily="18" charset="0"/>
                  <a:cs typeface="Times New Roman" pitchFamily="18" charset="0"/>
                  <a:sym typeface="Symbol"/>
                </a:rPr>
                <a:t>&gt;</a:t>
              </a:r>
              <a:endParaRPr lang="fr-FR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FA0E934-2AD1-4C64-B948-EE9A07CBFD87}"/>
                </a:ext>
              </a:extLst>
            </p:cNvPr>
            <p:cNvSpPr txBox="1"/>
            <p:nvPr/>
          </p:nvSpPr>
          <p:spPr>
            <a:xfrm>
              <a:off x="4393728" y="3564374"/>
              <a:ext cx="576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800" b="1" dirty="0">
                  <a:latin typeface="Times New Roman" pitchFamily="18" charset="0"/>
                  <a:cs typeface="Times New Roman" pitchFamily="18" charset="0"/>
                  <a:sym typeface="Symbol"/>
                </a:rPr>
                <a:t></a:t>
              </a:r>
              <a:r>
                <a:rPr lang="fr-FR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fr-FR" sz="1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1800" b="1" dirty="0">
                  <a:latin typeface="Times New Roman" pitchFamily="18" charset="0"/>
                  <a:cs typeface="Times New Roman" pitchFamily="18" charset="0"/>
                  <a:sym typeface="Symbol"/>
                </a:rPr>
                <a:t>&gt;</a:t>
              </a:r>
              <a:endParaRPr lang="fr-FR" dirty="0"/>
            </a:p>
          </p:txBody>
        </p:sp>
      </p:grp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192F021D-5A48-AB37-4AD6-8ECC86360681}"/>
              </a:ext>
            </a:extLst>
          </p:cNvPr>
          <p:cNvSpPr txBox="1">
            <a:spLocks/>
          </p:cNvSpPr>
          <p:nvPr/>
        </p:nvSpPr>
        <p:spPr>
          <a:xfrm>
            <a:off x="756000" y="5730759"/>
            <a:ext cx="7632000" cy="612000"/>
          </a:xfrm>
          <a:prstGeom prst="rect">
            <a:avLst/>
          </a:prstGeom>
          <a:solidFill>
            <a:srgbClr val="92D050"/>
          </a:solidFill>
          <a:ln w="38100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fr-F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Pour évaluer a et b il faut faire des statistiques.</a:t>
            </a:r>
            <a:endParaRPr lang="fr-FR" sz="2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</a:pPr>
            <a:endParaRPr lang="fr-FR" sz="2800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E3064DB7-A5A8-3A5D-ED70-5D278FABE68E}"/>
              </a:ext>
            </a:extLst>
          </p:cNvPr>
          <p:cNvGrpSpPr/>
          <p:nvPr/>
        </p:nvGrpSpPr>
        <p:grpSpPr>
          <a:xfrm>
            <a:off x="458380" y="3390502"/>
            <a:ext cx="8244000" cy="1371100"/>
            <a:chOff x="458380" y="5114494"/>
            <a:chExt cx="8244000" cy="1371100"/>
          </a:xfrm>
        </p:grpSpPr>
        <p:sp>
          <p:nvSpPr>
            <p:cNvPr id="16" name="Titre 1">
              <a:extLst>
                <a:ext uri="{FF2B5EF4-FFF2-40B4-BE49-F238E27FC236}">
                  <a16:creationId xmlns:a16="http://schemas.microsoft.com/office/drawing/2014/main" id="{7709E57C-37E1-47C1-DB8C-14D2FA9614C9}"/>
                </a:ext>
              </a:extLst>
            </p:cNvPr>
            <p:cNvSpPr txBox="1">
              <a:spLocks/>
            </p:cNvSpPr>
            <p:nvPr/>
          </p:nvSpPr>
          <p:spPr>
            <a:xfrm>
              <a:off x="1430380" y="5117594"/>
              <a:ext cx="7272000" cy="13680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C000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« Si vous croyez comprendre la mécanique quantique, </a:t>
              </a:r>
              <a:r>
                <a:rPr lang="fr-FR" sz="2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c’est que vous ne la comprenez  pas </a:t>
              </a:r>
              <a:r>
                <a:rPr lang="fr-FR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» </a:t>
              </a:r>
              <a:r>
                <a:rPr lang="fr-FR" sz="24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(Niels Bohr)</a:t>
              </a:r>
              <a:r>
                <a:rPr lang="fr-FR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fr-FR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7" name="Picture 2" descr="Résultat de recherche d'images pour &quot;photo de niels bohr&quot;">
              <a:extLst>
                <a:ext uri="{FF2B5EF4-FFF2-40B4-BE49-F238E27FC236}">
                  <a16:creationId xmlns:a16="http://schemas.microsoft.com/office/drawing/2014/main" id="{22C3DA02-005A-C668-33E4-2124A2E3E0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80" y="5114494"/>
              <a:ext cx="972000" cy="1371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itre 1">
            <a:extLst>
              <a:ext uri="{FF2B5EF4-FFF2-40B4-BE49-F238E27FC236}">
                <a16:creationId xmlns:a16="http://schemas.microsoft.com/office/drawing/2014/main" id="{3D29609E-41F6-4675-CFA0-9B2E1E3B93BC}"/>
              </a:ext>
            </a:extLst>
          </p:cNvPr>
          <p:cNvSpPr txBox="1">
            <a:spLocks/>
          </p:cNvSpPr>
          <p:nvPr/>
        </p:nvSpPr>
        <p:spPr>
          <a:xfrm>
            <a:off x="432000" y="3422844"/>
            <a:ext cx="8280000" cy="1332000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 pourtant la théorie quantique n’a jamais, jusqu’à ce jour, été mise en défaut. </a:t>
            </a:r>
            <a:br>
              <a:rPr lang="fr-FR" sz="2400" dirty="0">
                <a:latin typeface="Times New Roman" pitchFamily="18" charset="0"/>
                <a:cs typeface="Times New Roman" pitchFamily="18" charset="0"/>
              </a:rPr>
            </a:b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44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14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81F4802-D9BC-1638-A439-2A26710531E0}"/>
              </a:ext>
            </a:extLst>
          </p:cNvPr>
          <p:cNvSpPr txBox="1"/>
          <p:nvPr/>
        </p:nvSpPr>
        <p:spPr>
          <a:xfrm>
            <a:off x="828000" y="905560"/>
            <a:ext cx="7488000" cy="5076000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Conclusion: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ctr"/>
            <a:r>
              <a:rPr lang="fr-F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un Qubit est un « concept » quantique </a:t>
            </a:r>
          </a:p>
          <a:p>
            <a:pPr algn="ctr"/>
            <a:r>
              <a:rPr lang="fr-F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qui ne se manifeste que sous la forme de deux </a:t>
            </a:r>
          </a:p>
          <a:p>
            <a:pPr algn="ctr"/>
            <a:r>
              <a:rPr lang="fr-F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« états propres »</a:t>
            </a:r>
            <a:r>
              <a:rPr lang="fr-F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fr-FR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aléatoires</a:t>
            </a:r>
            <a:r>
              <a:rPr lang="fr-F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</a:p>
          <a:p>
            <a:pPr algn="ctr"/>
            <a:r>
              <a:rPr lang="fr-F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auxquels on associe les bits 0 et 1.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531145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33DC5589-EFEB-8F2A-F5F1-678B423FFC52}"/>
              </a:ext>
            </a:extLst>
          </p:cNvPr>
          <p:cNvGrpSpPr/>
          <p:nvPr/>
        </p:nvGrpSpPr>
        <p:grpSpPr>
          <a:xfrm>
            <a:off x="432000" y="1748140"/>
            <a:ext cx="8280000" cy="4428000"/>
            <a:chOff x="432000" y="1748140"/>
            <a:chExt cx="8280000" cy="4428000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CF0034BF-5B58-13BD-78DC-4C8CF9946BBA}"/>
                </a:ext>
              </a:extLst>
            </p:cNvPr>
            <p:cNvSpPr txBox="1"/>
            <p:nvPr/>
          </p:nvSpPr>
          <p:spPr>
            <a:xfrm>
              <a:off x="432000" y="1748140"/>
              <a:ext cx="8280000" cy="4428000"/>
            </a:xfrm>
            <a:prstGeom prst="rect">
              <a:avLst/>
            </a:prstGeom>
            <a:solidFill>
              <a:srgbClr val="92D050"/>
            </a:solidFill>
            <a:ln w="12700">
              <a:noFill/>
            </a:ln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fr-FR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Dans le cas d’un </a:t>
              </a:r>
              <a:r>
                <a:rPr lang="fr-FR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réseau de communications classiques les bits</a:t>
              </a:r>
              <a:endParaRPr lang="fr-F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endParaRPr>
            </a:p>
          </p:txBody>
        </p:sp>
        <p:pic>
          <p:nvPicPr>
            <p:cNvPr id="6" name="Picture 2" descr="CS110: Encryption">
              <a:extLst>
                <a:ext uri="{FF2B5EF4-FFF2-40B4-BE49-F238E27FC236}">
                  <a16:creationId xmlns:a16="http://schemas.microsoft.com/office/drawing/2014/main" id="{E4F44DD7-B286-5664-5911-2D6439D7E8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425" y="2497661"/>
              <a:ext cx="3105150" cy="1466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DDDEFDC7-2784-11E8-C135-6BCA39B1C679}"/>
              </a:ext>
            </a:extLst>
          </p:cNvPr>
          <p:cNvGrpSpPr/>
          <p:nvPr/>
        </p:nvGrpSpPr>
        <p:grpSpPr>
          <a:xfrm>
            <a:off x="459159" y="2100401"/>
            <a:ext cx="4068000" cy="1694763"/>
            <a:chOff x="393899" y="2819824"/>
            <a:chExt cx="4068000" cy="16947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2966DD-487A-0565-CE55-CFF58E258793}"/>
                </a:ext>
              </a:extLst>
            </p:cNvPr>
            <p:cNvSpPr/>
            <p:nvPr/>
          </p:nvSpPr>
          <p:spPr>
            <a:xfrm>
              <a:off x="2934802" y="3712703"/>
              <a:ext cx="576000" cy="8018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9D5B9AFC-C600-8B7A-1E2B-CCE340D956A7}"/>
                </a:ext>
              </a:extLst>
            </p:cNvPr>
            <p:cNvSpPr txBox="1"/>
            <p:nvPr/>
          </p:nvSpPr>
          <p:spPr>
            <a:xfrm>
              <a:off x="393899" y="2819824"/>
              <a:ext cx="4068000" cy="400110"/>
            </a:xfrm>
            <a:prstGeom prst="rect">
              <a:avLst/>
            </a:prstGeom>
            <a:solidFill>
              <a:srgbClr val="92D050"/>
            </a:solidFill>
            <a:ln w="12700">
              <a:noFill/>
            </a:ln>
          </p:spPr>
          <p:txBody>
            <a:bodyPr wrap="square" rtlCol="0" anchor="t">
              <a:spAutoFit/>
            </a:bodyPr>
            <a:lstStyle/>
            <a:p>
              <a:pPr algn="just"/>
              <a:r>
                <a:rPr lang="fr-FR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du message </a:t>
              </a:r>
              <a:r>
                <a:rPr lang="fr-FR" sz="2000" b="1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chiffré</a:t>
              </a:r>
              <a:r>
                <a:rPr lang="fr-FR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envoyé par Alice</a:t>
              </a:r>
              <a:endParaRPr lang="fr-F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0C800EA-C37B-B769-DAA2-6609197F82DC}"/>
              </a:ext>
            </a:extLst>
          </p:cNvPr>
          <p:cNvGrpSpPr/>
          <p:nvPr/>
        </p:nvGrpSpPr>
        <p:grpSpPr>
          <a:xfrm>
            <a:off x="4785171" y="2815284"/>
            <a:ext cx="1324990" cy="932754"/>
            <a:chOff x="2987258" y="3482009"/>
            <a:chExt cx="1324990" cy="932754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382F3590-D732-CDF5-3B0E-4ACE49365BE7}"/>
                </a:ext>
              </a:extLst>
            </p:cNvPr>
            <p:cNvSpPr txBox="1"/>
            <p:nvPr/>
          </p:nvSpPr>
          <p:spPr>
            <a:xfrm>
              <a:off x="2987258" y="3482009"/>
              <a:ext cx="815156" cy="400110"/>
            </a:xfrm>
            <a:prstGeom prst="rect">
              <a:avLst/>
            </a:prstGeom>
            <a:solidFill>
              <a:srgbClr val="92D050"/>
            </a:solidFill>
            <a:ln w="12700">
              <a:noFill/>
            </a:ln>
          </p:spPr>
          <p:txBody>
            <a:bodyPr wrap="square" rtlCol="0" anchor="t">
              <a:spAutoFit/>
            </a:bodyPr>
            <a:lstStyle/>
            <a:p>
              <a:pPr algn="just"/>
              <a:r>
                <a:rPr lang="fr-FR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à Bob</a:t>
              </a:r>
              <a:endParaRPr lang="fr-F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C603CE-2A4C-5625-C84C-916AD5219115}"/>
                </a:ext>
              </a:extLst>
            </p:cNvPr>
            <p:cNvSpPr/>
            <p:nvPr/>
          </p:nvSpPr>
          <p:spPr>
            <a:xfrm>
              <a:off x="3808248" y="3612879"/>
              <a:ext cx="504000" cy="8018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3948AA6F-28DE-F1BA-4D66-84C0104C9D2A}"/>
              </a:ext>
            </a:extLst>
          </p:cNvPr>
          <p:cNvGrpSpPr/>
          <p:nvPr/>
        </p:nvGrpSpPr>
        <p:grpSpPr>
          <a:xfrm>
            <a:off x="3133273" y="3141579"/>
            <a:ext cx="3060000" cy="1250105"/>
            <a:chOff x="3902902" y="3795621"/>
            <a:chExt cx="3060000" cy="1250105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EC535941-759F-1C4A-102E-02854AEB3FCE}"/>
                </a:ext>
              </a:extLst>
            </p:cNvPr>
            <p:cNvSpPr txBox="1"/>
            <p:nvPr/>
          </p:nvSpPr>
          <p:spPr>
            <a:xfrm>
              <a:off x="3902902" y="4649726"/>
              <a:ext cx="3060000" cy="396000"/>
            </a:xfrm>
            <a:prstGeom prst="rect">
              <a:avLst/>
            </a:prstGeom>
            <a:solidFill>
              <a:srgbClr val="92D050"/>
            </a:solidFill>
            <a:ln w="12700">
              <a:noFill/>
            </a:ln>
          </p:spPr>
          <p:txBody>
            <a:bodyPr wrap="square" rtlCol="0" anchor="t">
              <a:spAutoFit/>
            </a:bodyPr>
            <a:lstStyle/>
            <a:p>
              <a:pPr algn="just"/>
              <a:r>
                <a:rPr lang="fr-FR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peuvent être captés par Eve</a:t>
              </a:r>
              <a:endParaRPr lang="fr-F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endParaRP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F1857882-DD1D-96B9-2412-324EBC6AEFC6}"/>
                </a:ext>
              </a:extLst>
            </p:cNvPr>
            <p:cNvSpPr/>
            <p:nvPr/>
          </p:nvSpPr>
          <p:spPr>
            <a:xfrm>
              <a:off x="4732980" y="3795621"/>
              <a:ext cx="1224000" cy="90000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2A11B29E-BCE9-D33E-7FD7-D6086FE655F4}"/>
              </a:ext>
            </a:extLst>
          </p:cNvPr>
          <p:cNvSpPr txBox="1"/>
          <p:nvPr/>
        </p:nvSpPr>
        <p:spPr>
          <a:xfrm>
            <a:off x="1018515" y="4682647"/>
            <a:ext cx="7106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Néanmoins, le prélèvement par Eve, de quelques électrons des courants électriques ou quelques photons des flux lumineux  peut passer inaperçu. </a:t>
            </a:r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FD990894-E98A-719E-92CB-D11EB7657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503178"/>
            <a:ext cx="8280000" cy="1188000"/>
          </a:xfrm>
          <a:solidFill>
            <a:srgbClr val="FFFF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fr-FR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L’intérêt du Qubit </a:t>
            </a:r>
            <a:br>
              <a:rPr lang="fr-FR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pour les réseaux de communications. </a:t>
            </a:r>
            <a:endParaRPr lang="fr-F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3076F6D1-3424-0009-6DAC-1CFE74CAD3DF}"/>
              </a:ext>
            </a:extLst>
          </p:cNvPr>
          <p:cNvGrpSpPr/>
          <p:nvPr/>
        </p:nvGrpSpPr>
        <p:grpSpPr>
          <a:xfrm>
            <a:off x="3351281" y="3000345"/>
            <a:ext cx="5157043" cy="1574718"/>
            <a:chOff x="3411571" y="2729041"/>
            <a:chExt cx="5157043" cy="1574718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E2C99CF3-8560-0D40-F94B-83CC66638F99}"/>
                </a:ext>
              </a:extLst>
            </p:cNvPr>
            <p:cNvGrpSpPr/>
            <p:nvPr/>
          </p:nvGrpSpPr>
          <p:grpSpPr>
            <a:xfrm>
              <a:off x="3411571" y="4147050"/>
              <a:ext cx="2316872" cy="156709"/>
              <a:chOff x="1962708" y="3129626"/>
              <a:chExt cx="2316872" cy="156709"/>
            </a:xfrm>
          </p:grpSpPr>
          <p:cxnSp>
            <p:nvCxnSpPr>
              <p:cNvPr id="3" name="Connecteur droit avec flèche 2">
                <a:extLst>
                  <a:ext uri="{FF2B5EF4-FFF2-40B4-BE49-F238E27FC236}">
                    <a16:creationId xmlns:a16="http://schemas.microsoft.com/office/drawing/2014/main" id="{BF42C4AE-54DC-13D4-E505-4A34B55C3338}"/>
                  </a:ext>
                </a:extLst>
              </p:cNvPr>
              <p:cNvCxnSpPr/>
              <p:nvPr/>
            </p:nvCxnSpPr>
            <p:spPr>
              <a:xfrm>
                <a:off x="1975580" y="3276975"/>
                <a:ext cx="2304000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Connecteur droit 3">
                <a:extLst>
                  <a:ext uri="{FF2B5EF4-FFF2-40B4-BE49-F238E27FC236}">
                    <a16:creationId xmlns:a16="http://schemas.microsoft.com/office/drawing/2014/main" id="{B9C736ED-DDDA-84AC-EAA5-9E56B75F1C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62708" y="3273491"/>
                <a:ext cx="153129" cy="340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cteur droit 7">
                <a:extLst>
                  <a:ext uri="{FF2B5EF4-FFF2-40B4-BE49-F238E27FC236}">
                    <a16:creationId xmlns:a16="http://schemas.microsoft.com/office/drawing/2014/main" id="{563E8180-B758-4B79-2A19-C6D06BCCAC07}"/>
                  </a:ext>
                </a:extLst>
              </p:cNvPr>
              <p:cNvCxnSpPr/>
              <p:nvPr/>
            </p:nvCxnSpPr>
            <p:spPr>
              <a:xfrm>
                <a:off x="2273839" y="3275949"/>
                <a:ext cx="432000" cy="340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BA1636B0-6BA0-4AD4-0C6E-D8AC8E1603C7}"/>
                  </a:ext>
                </a:extLst>
              </p:cNvPr>
              <p:cNvGrpSpPr/>
              <p:nvPr/>
            </p:nvGrpSpPr>
            <p:grpSpPr>
              <a:xfrm>
                <a:off x="2113807" y="3129626"/>
                <a:ext cx="157075" cy="150731"/>
                <a:chOff x="2113807" y="3129626"/>
                <a:chExt cx="157075" cy="150731"/>
              </a:xfrm>
            </p:grpSpPr>
            <p:cxnSp>
              <p:nvCxnSpPr>
                <p:cNvPr id="38" name="Connecteur droit 37">
                  <a:extLst>
                    <a:ext uri="{FF2B5EF4-FFF2-40B4-BE49-F238E27FC236}">
                      <a16:creationId xmlns:a16="http://schemas.microsoft.com/office/drawing/2014/main" id="{F5A16769-D1F0-D99B-3ABC-D67AB29638C9}"/>
                    </a:ext>
                  </a:extLst>
                </p:cNvPr>
                <p:cNvCxnSpPr/>
                <p:nvPr/>
              </p:nvCxnSpPr>
              <p:spPr>
                <a:xfrm>
                  <a:off x="2113807" y="3138816"/>
                  <a:ext cx="157075" cy="3403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eur droit 38">
                  <a:extLst>
                    <a:ext uri="{FF2B5EF4-FFF2-40B4-BE49-F238E27FC236}">
                      <a16:creationId xmlns:a16="http://schemas.microsoft.com/office/drawing/2014/main" id="{F713CE22-86CF-17BA-51F2-B659D2AB10D7}"/>
                    </a:ext>
                  </a:extLst>
                </p:cNvPr>
                <p:cNvCxnSpPr/>
                <p:nvPr/>
              </p:nvCxnSpPr>
              <p:spPr>
                <a:xfrm>
                  <a:off x="2118402" y="3129626"/>
                  <a:ext cx="0" cy="14400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cteur droit 39">
                  <a:extLst>
                    <a:ext uri="{FF2B5EF4-FFF2-40B4-BE49-F238E27FC236}">
                      <a16:creationId xmlns:a16="http://schemas.microsoft.com/office/drawing/2014/main" id="{37935A22-A10D-4E10-369E-D35330E0B9DC}"/>
                    </a:ext>
                  </a:extLst>
                </p:cNvPr>
                <p:cNvCxnSpPr/>
                <p:nvPr/>
              </p:nvCxnSpPr>
              <p:spPr>
                <a:xfrm>
                  <a:off x="2269244" y="3136357"/>
                  <a:ext cx="0" cy="14400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Connecteur droit 9">
                <a:extLst>
                  <a:ext uri="{FF2B5EF4-FFF2-40B4-BE49-F238E27FC236}">
                    <a16:creationId xmlns:a16="http://schemas.microsoft.com/office/drawing/2014/main" id="{E9EFE5E7-682D-391E-7042-2C52B3FB8289}"/>
                  </a:ext>
                </a:extLst>
              </p:cNvPr>
              <p:cNvCxnSpPr/>
              <p:nvPr/>
            </p:nvCxnSpPr>
            <p:spPr>
              <a:xfrm>
                <a:off x="2874940" y="3277496"/>
                <a:ext cx="157075" cy="340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id="{DD2A0188-1E86-0177-1B3C-20263C39FB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98760" y="3277531"/>
                <a:ext cx="630523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C4B400F1-6668-AD09-1266-CC36C7FB74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4331" y="3276629"/>
                <a:ext cx="153129" cy="340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id="{BBA4D6AE-BF82-979C-36D8-08C2FE1D90C4}"/>
                  </a:ext>
                </a:extLst>
              </p:cNvPr>
              <p:cNvCxnSpPr/>
              <p:nvPr/>
            </p:nvCxnSpPr>
            <p:spPr>
              <a:xfrm>
                <a:off x="3940036" y="3276400"/>
                <a:ext cx="157075" cy="340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Groupe 23">
                <a:extLst>
                  <a:ext uri="{FF2B5EF4-FFF2-40B4-BE49-F238E27FC236}">
                    <a16:creationId xmlns:a16="http://schemas.microsoft.com/office/drawing/2014/main" id="{CED92A95-020F-978F-4D85-0A351B99B818}"/>
                  </a:ext>
                </a:extLst>
              </p:cNvPr>
              <p:cNvGrpSpPr/>
              <p:nvPr/>
            </p:nvGrpSpPr>
            <p:grpSpPr>
              <a:xfrm>
                <a:off x="2703768" y="3135168"/>
                <a:ext cx="157075" cy="150731"/>
                <a:chOff x="2113807" y="3129626"/>
                <a:chExt cx="157075" cy="150731"/>
              </a:xfrm>
            </p:grpSpPr>
            <p:cxnSp>
              <p:nvCxnSpPr>
                <p:cNvPr id="35" name="Connecteur droit 34">
                  <a:extLst>
                    <a:ext uri="{FF2B5EF4-FFF2-40B4-BE49-F238E27FC236}">
                      <a16:creationId xmlns:a16="http://schemas.microsoft.com/office/drawing/2014/main" id="{D4174D24-BAE9-CB88-78C2-59448EB341FB}"/>
                    </a:ext>
                  </a:extLst>
                </p:cNvPr>
                <p:cNvCxnSpPr/>
                <p:nvPr/>
              </p:nvCxnSpPr>
              <p:spPr>
                <a:xfrm>
                  <a:off x="2113807" y="3138816"/>
                  <a:ext cx="157075" cy="3403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necteur droit 35">
                  <a:extLst>
                    <a:ext uri="{FF2B5EF4-FFF2-40B4-BE49-F238E27FC236}">
                      <a16:creationId xmlns:a16="http://schemas.microsoft.com/office/drawing/2014/main" id="{1658AF35-216F-B8C5-6DC0-9A90A84FD6F7}"/>
                    </a:ext>
                  </a:extLst>
                </p:cNvPr>
                <p:cNvCxnSpPr/>
                <p:nvPr/>
              </p:nvCxnSpPr>
              <p:spPr>
                <a:xfrm>
                  <a:off x="2118402" y="3129626"/>
                  <a:ext cx="0" cy="14400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necteur droit 36">
                  <a:extLst>
                    <a:ext uri="{FF2B5EF4-FFF2-40B4-BE49-F238E27FC236}">
                      <a16:creationId xmlns:a16="http://schemas.microsoft.com/office/drawing/2014/main" id="{85A193F7-57BB-3894-2F0A-B1797ACF8BCA}"/>
                    </a:ext>
                  </a:extLst>
                </p:cNvPr>
                <p:cNvCxnSpPr/>
                <p:nvPr/>
              </p:nvCxnSpPr>
              <p:spPr>
                <a:xfrm>
                  <a:off x="2269244" y="3136357"/>
                  <a:ext cx="0" cy="14400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e 24">
                <a:extLst>
                  <a:ext uri="{FF2B5EF4-FFF2-40B4-BE49-F238E27FC236}">
                    <a16:creationId xmlns:a16="http://schemas.microsoft.com/office/drawing/2014/main" id="{EF2CB506-647E-356E-97FF-1D3A68E23858}"/>
                  </a:ext>
                </a:extLst>
              </p:cNvPr>
              <p:cNvGrpSpPr/>
              <p:nvPr/>
            </p:nvGrpSpPr>
            <p:grpSpPr>
              <a:xfrm>
                <a:off x="3507789" y="3135604"/>
                <a:ext cx="157075" cy="150731"/>
                <a:chOff x="2113807" y="3129626"/>
                <a:chExt cx="157075" cy="150731"/>
              </a:xfrm>
            </p:grpSpPr>
            <p:cxnSp>
              <p:nvCxnSpPr>
                <p:cNvPr id="31" name="Connecteur droit 30">
                  <a:extLst>
                    <a:ext uri="{FF2B5EF4-FFF2-40B4-BE49-F238E27FC236}">
                      <a16:creationId xmlns:a16="http://schemas.microsoft.com/office/drawing/2014/main" id="{6AC87382-4680-1A65-1BF0-06BD8EB0B240}"/>
                    </a:ext>
                  </a:extLst>
                </p:cNvPr>
                <p:cNvCxnSpPr/>
                <p:nvPr/>
              </p:nvCxnSpPr>
              <p:spPr>
                <a:xfrm>
                  <a:off x="2113807" y="3138816"/>
                  <a:ext cx="157075" cy="3403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eur droit 31">
                  <a:extLst>
                    <a:ext uri="{FF2B5EF4-FFF2-40B4-BE49-F238E27FC236}">
                      <a16:creationId xmlns:a16="http://schemas.microsoft.com/office/drawing/2014/main" id="{5AA6EEA7-178F-B8E6-E8F4-06C1E700C406}"/>
                    </a:ext>
                  </a:extLst>
                </p:cNvPr>
                <p:cNvCxnSpPr/>
                <p:nvPr/>
              </p:nvCxnSpPr>
              <p:spPr>
                <a:xfrm>
                  <a:off x="2118402" y="3129626"/>
                  <a:ext cx="0" cy="14400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eur droit 32">
                  <a:extLst>
                    <a:ext uri="{FF2B5EF4-FFF2-40B4-BE49-F238E27FC236}">
                      <a16:creationId xmlns:a16="http://schemas.microsoft.com/office/drawing/2014/main" id="{94BB60EF-4591-D136-4FC3-9E20AC6F7001}"/>
                    </a:ext>
                  </a:extLst>
                </p:cNvPr>
                <p:cNvCxnSpPr/>
                <p:nvPr/>
              </p:nvCxnSpPr>
              <p:spPr>
                <a:xfrm>
                  <a:off x="2269244" y="3136357"/>
                  <a:ext cx="0" cy="14400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e 25">
                <a:extLst>
                  <a:ext uri="{FF2B5EF4-FFF2-40B4-BE49-F238E27FC236}">
                    <a16:creationId xmlns:a16="http://schemas.microsoft.com/office/drawing/2014/main" id="{E4530530-BE4C-0BF6-224E-6215B7B6B20E}"/>
                  </a:ext>
                </a:extLst>
              </p:cNvPr>
              <p:cNvGrpSpPr/>
              <p:nvPr/>
            </p:nvGrpSpPr>
            <p:grpSpPr>
              <a:xfrm>
                <a:off x="3762128" y="3131765"/>
                <a:ext cx="157075" cy="150731"/>
                <a:chOff x="2113807" y="3129626"/>
                <a:chExt cx="157075" cy="150731"/>
              </a:xfrm>
            </p:grpSpPr>
            <p:cxnSp>
              <p:nvCxnSpPr>
                <p:cNvPr id="28" name="Connecteur droit 27">
                  <a:extLst>
                    <a:ext uri="{FF2B5EF4-FFF2-40B4-BE49-F238E27FC236}">
                      <a16:creationId xmlns:a16="http://schemas.microsoft.com/office/drawing/2014/main" id="{E4C6F294-3052-01B1-2B6F-E0288938BCE0}"/>
                    </a:ext>
                  </a:extLst>
                </p:cNvPr>
                <p:cNvCxnSpPr/>
                <p:nvPr/>
              </p:nvCxnSpPr>
              <p:spPr>
                <a:xfrm>
                  <a:off x="2113807" y="3138816"/>
                  <a:ext cx="157075" cy="3403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eur droit 28">
                  <a:extLst>
                    <a:ext uri="{FF2B5EF4-FFF2-40B4-BE49-F238E27FC236}">
                      <a16:creationId xmlns:a16="http://schemas.microsoft.com/office/drawing/2014/main" id="{D54F4B3D-6188-1772-9D7A-97C615C48C0F}"/>
                    </a:ext>
                  </a:extLst>
                </p:cNvPr>
                <p:cNvCxnSpPr/>
                <p:nvPr/>
              </p:nvCxnSpPr>
              <p:spPr>
                <a:xfrm>
                  <a:off x="2118402" y="3129626"/>
                  <a:ext cx="0" cy="14400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eur droit 29">
                  <a:extLst>
                    <a:ext uri="{FF2B5EF4-FFF2-40B4-BE49-F238E27FC236}">
                      <a16:creationId xmlns:a16="http://schemas.microsoft.com/office/drawing/2014/main" id="{10DD4DD1-E860-1AA5-1393-C0A53D204ED5}"/>
                    </a:ext>
                  </a:extLst>
                </p:cNvPr>
                <p:cNvCxnSpPr/>
                <p:nvPr/>
              </p:nvCxnSpPr>
              <p:spPr>
                <a:xfrm>
                  <a:off x="2269244" y="3136357"/>
                  <a:ext cx="0" cy="14400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822F6242-6453-08EA-9715-B41CB9BE8F98}"/>
                  </a:ext>
                </a:extLst>
              </p:cNvPr>
              <p:cNvCxnSpPr/>
              <p:nvPr/>
            </p:nvCxnSpPr>
            <p:spPr>
              <a:xfrm>
                <a:off x="3651595" y="3277144"/>
                <a:ext cx="108000" cy="340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e 65">
              <a:extLst>
                <a:ext uri="{FF2B5EF4-FFF2-40B4-BE49-F238E27FC236}">
                  <a16:creationId xmlns:a16="http://schemas.microsoft.com/office/drawing/2014/main" id="{6E7140D8-68CC-25F4-8529-FF20D1DE0827}"/>
                </a:ext>
              </a:extLst>
            </p:cNvPr>
            <p:cNvGrpSpPr/>
            <p:nvPr/>
          </p:nvGrpSpPr>
          <p:grpSpPr>
            <a:xfrm>
              <a:off x="6251742" y="2729041"/>
              <a:ext cx="2316872" cy="1103031"/>
              <a:chOff x="1962708" y="3410140"/>
              <a:chExt cx="2316872" cy="1103031"/>
            </a:xfrm>
          </p:grpSpPr>
          <p:cxnSp>
            <p:nvCxnSpPr>
              <p:cNvPr id="67" name="Connecteur droit avec flèche 66">
                <a:extLst>
                  <a:ext uri="{FF2B5EF4-FFF2-40B4-BE49-F238E27FC236}">
                    <a16:creationId xmlns:a16="http://schemas.microsoft.com/office/drawing/2014/main" id="{7A1B1B2A-60DD-D47E-6FD2-76D6EFF4D8A8}"/>
                  </a:ext>
                </a:extLst>
              </p:cNvPr>
              <p:cNvCxnSpPr/>
              <p:nvPr/>
            </p:nvCxnSpPr>
            <p:spPr>
              <a:xfrm>
                <a:off x="1975580" y="4491166"/>
                <a:ext cx="2304000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67">
                <a:extLst>
                  <a:ext uri="{FF2B5EF4-FFF2-40B4-BE49-F238E27FC236}">
                    <a16:creationId xmlns:a16="http://schemas.microsoft.com/office/drawing/2014/main" id="{A77CA667-2D44-64C6-F42F-03693425B9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62708" y="4487682"/>
                <a:ext cx="153129" cy="340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cteur droit 68">
                <a:extLst>
                  <a:ext uri="{FF2B5EF4-FFF2-40B4-BE49-F238E27FC236}">
                    <a16:creationId xmlns:a16="http://schemas.microsoft.com/office/drawing/2014/main" id="{F47E0366-91D1-5B21-5F00-31761B34A8E1}"/>
                  </a:ext>
                </a:extLst>
              </p:cNvPr>
              <p:cNvCxnSpPr/>
              <p:nvPr/>
            </p:nvCxnSpPr>
            <p:spPr>
              <a:xfrm>
                <a:off x="2273839" y="4490140"/>
                <a:ext cx="432000" cy="340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cteur droit 69">
                <a:extLst>
                  <a:ext uri="{FF2B5EF4-FFF2-40B4-BE49-F238E27FC236}">
                    <a16:creationId xmlns:a16="http://schemas.microsoft.com/office/drawing/2014/main" id="{84A25483-186E-BB1B-ECEF-31D653D4F727}"/>
                  </a:ext>
                </a:extLst>
              </p:cNvPr>
              <p:cNvCxnSpPr/>
              <p:nvPr/>
            </p:nvCxnSpPr>
            <p:spPr>
              <a:xfrm>
                <a:off x="3940036" y="4490591"/>
                <a:ext cx="157075" cy="340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1" name="Groupe 70">
                <a:extLst>
                  <a:ext uri="{FF2B5EF4-FFF2-40B4-BE49-F238E27FC236}">
                    <a16:creationId xmlns:a16="http://schemas.microsoft.com/office/drawing/2014/main" id="{EADC7DD6-E108-9077-D827-B3F9361550BC}"/>
                  </a:ext>
                </a:extLst>
              </p:cNvPr>
              <p:cNvGrpSpPr/>
              <p:nvPr/>
            </p:nvGrpSpPr>
            <p:grpSpPr>
              <a:xfrm>
                <a:off x="2106359" y="3433171"/>
                <a:ext cx="157075" cy="1080000"/>
                <a:chOff x="4885986" y="2561418"/>
                <a:chExt cx="157075" cy="722459"/>
              </a:xfrm>
            </p:grpSpPr>
            <p:cxnSp>
              <p:nvCxnSpPr>
                <p:cNvPr id="85" name="Connecteur droit 84">
                  <a:extLst>
                    <a:ext uri="{FF2B5EF4-FFF2-40B4-BE49-F238E27FC236}">
                      <a16:creationId xmlns:a16="http://schemas.microsoft.com/office/drawing/2014/main" id="{94E85461-A4D7-33AC-FC4F-EA1AB5D8DF9C}"/>
                    </a:ext>
                  </a:extLst>
                </p:cNvPr>
                <p:cNvCxnSpPr/>
                <p:nvPr/>
              </p:nvCxnSpPr>
              <p:spPr>
                <a:xfrm>
                  <a:off x="4885986" y="2575132"/>
                  <a:ext cx="157075" cy="3403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Connecteur droit 85">
                  <a:extLst>
                    <a:ext uri="{FF2B5EF4-FFF2-40B4-BE49-F238E27FC236}">
                      <a16:creationId xmlns:a16="http://schemas.microsoft.com/office/drawing/2014/main" id="{4909BD8D-146D-0A2A-3534-5DCA3628407B}"/>
                    </a:ext>
                  </a:extLst>
                </p:cNvPr>
                <p:cNvCxnSpPr/>
                <p:nvPr/>
              </p:nvCxnSpPr>
              <p:spPr>
                <a:xfrm>
                  <a:off x="4885986" y="2563877"/>
                  <a:ext cx="0" cy="72000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Connecteur droit 86">
                  <a:extLst>
                    <a:ext uri="{FF2B5EF4-FFF2-40B4-BE49-F238E27FC236}">
                      <a16:creationId xmlns:a16="http://schemas.microsoft.com/office/drawing/2014/main" id="{E2076521-48D9-08F2-C1F6-B6CE309B9E1E}"/>
                    </a:ext>
                  </a:extLst>
                </p:cNvPr>
                <p:cNvCxnSpPr/>
                <p:nvPr/>
              </p:nvCxnSpPr>
              <p:spPr>
                <a:xfrm>
                  <a:off x="5036828" y="2561418"/>
                  <a:ext cx="0" cy="72000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e 71">
                <a:extLst>
                  <a:ext uri="{FF2B5EF4-FFF2-40B4-BE49-F238E27FC236}">
                    <a16:creationId xmlns:a16="http://schemas.microsoft.com/office/drawing/2014/main" id="{033E625F-40A9-0309-3A9C-C910D2BDA0DF}"/>
                  </a:ext>
                </a:extLst>
              </p:cNvPr>
              <p:cNvGrpSpPr/>
              <p:nvPr/>
            </p:nvGrpSpPr>
            <p:grpSpPr>
              <a:xfrm>
                <a:off x="2717225" y="3431333"/>
                <a:ext cx="157075" cy="1080000"/>
                <a:chOff x="4885986" y="2561418"/>
                <a:chExt cx="157075" cy="722459"/>
              </a:xfrm>
            </p:grpSpPr>
            <p:cxnSp>
              <p:nvCxnSpPr>
                <p:cNvPr id="82" name="Connecteur droit 81">
                  <a:extLst>
                    <a:ext uri="{FF2B5EF4-FFF2-40B4-BE49-F238E27FC236}">
                      <a16:creationId xmlns:a16="http://schemas.microsoft.com/office/drawing/2014/main" id="{21B693AF-2BEE-93A6-3E05-E1072D3CC5C8}"/>
                    </a:ext>
                  </a:extLst>
                </p:cNvPr>
                <p:cNvCxnSpPr/>
                <p:nvPr/>
              </p:nvCxnSpPr>
              <p:spPr>
                <a:xfrm>
                  <a:off x="4885986" y="2575132"/>
                  <a:ext cx="157075" cy="3403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Connecteur droit 82">
                  <a:extLst>
                    <a:ext uri="{FF2B5EF4-FFF2-40B4-BE49-F238E27FC236}">
                      <a16:creationId xmlns:a16="http://schemas.microsoft.com/office/drawing/2014/main" id="{BD61394D-1E8B-B1DF-83EE-93653A10DC3A}"/>
                    </a:ext>
                  </a:extLst>
                </p:cNvPr>
                <p:cNvCxnSpPr/>
                <p:nvPr/>
              </p:nvCxnSpPr>
              <p:spPr>
                <a:xfrm>
                  <a:off x="4885986" y="2563877"/>
                  <a:ext cx="0" cy="72000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Connecteur droit 83">
                  <a:extLst>
                    <a:ext uri="{FF2B5EF4-FFF2-40B4-BE49-F238E27FC236}">
                      <a16:creationId xmlns:a16="http://schemas.microsoft.com/office/drawing/2014/main" id="{2AED7919-A184-5140-523F-FA3D7CF667A9}"/>
                    </a:ext>
                  </a:extLst>
                </p:cNvPr>
                <p:cNvCxnSpPr/>
                <p:nvPr/>
              </p:nvCxnSpPr>
              <p:spPr>
                <a:xfrm>
                  <a:off x="5036828" y="2561418"/>
                  <a:ext cx="0" cy="72000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oupe 72">
                <a:extLst>
                  <a:ext uri="{FF2B5EF4-FFF2-40B4-BE49-F238E27FC236}">
                    <a16:creationId xmlns:a16="http://schemas.microsoft.com/office/drawing/2014/main" id="{49590B32-63C2-16D2-3165-22C380EE6460}"/>
                  </a:ext>
                </a:extLst>
              </p:cNvPr>
              <p:cNvGrpSpPr/>
              <p:nvPr/>
            </p:nvGrpSpPr>
            <p:grpSpPr>
              <a:xfrm>
                <a:off x="3529283" y="3410140"/>
                <a:ext cx="157075" cy="1080000"/>
                <a:chOff x="4885986" y="2561418"/>
                <a:chExt cx="157075" cy="722459"/>
              </a:xfrm>
            </p:grpSpPr>
            <p:cxnSp>
              <p:nvCxnSpPr>
                <p:cNvPr id="79" name="Connecteur droit 78">
                  <a:extLst>
                    <a:ext uri="{FF2B5EF4-FFF2-40B4-BE49-F238E27FC236}">
                      <a16:creationId xmlns:a16="http://schemas.microsoft.com/office/drawing/2014/main" id="{9BB6AA37-D924-6106-9438-1ACDF3DB0B00}"/>
                    </a:ext>
                  </a:extLst>
                </p:cNvPr>
                <p:cNvCxnSpPr/>
                <p:nvPr/>
              </p:nvCxnSpPr>
              <p:spPr>
                <a:xfrm>
                  <a:off x="4885986" y="2575132"/>
                  <a:ext cx="157075" cy="3403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Connecteur droit 79">
                  <a:extLst>
                    <a:ext uri="{FF2B5EF4-FFF2-40B4-BE49-F238E27FC236}">
                      <a16:creationId xmlns:a16="http://schemas.microsoft.com/office/drawing/2014/main" id="{83A0CB7A-6ED1-DC4B-C5BD-4C019C9F6433}"/>
                    </a:ext>
                  </a:extLst>
                </p:cNvPr>
                <p:cNvCxnSpPr/>
                <p:nvPr/>
              </p:nvCxnSpPr>
              <p:spPr>
                <a:xfrm>
                  <a:off x="4885986" y="2563877"/>
                  <a:ext cx="0" cy="72000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Connecteur droit 80">
                  <a:extLst>
                    <a:ext uri="{FF2B5EF4-FFF2-40B4-BE49-F238E27FC236}">
                      <a16:creationId xmlns:a16="http://schemas.microsoft.com/office/drawing/2014/main" id="{B10A2EF5-4A15-12BA-2B33-6368D8E8CE0F}"/>
                    </a:ext>
                  </a:extLst>
                </p:cNvPr>
                <p:cNvCxnSpPr/>
                <p:nvPr/>
              </p:nvCxnSpPr>
              <p:spPr>
                <a:xfrm>
                  <a:off x="5036828" y="2561418"/>
                  <a:ext cx="0" cy="72000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e 73">
                <a:extLst>
                  <a:ext uri="{FF2B5EF4-FFF2-40B4-BE49-F238E27FC236}">
                    <a16:creationId xmlns:a16="http://schemas.microsoft.com/office/drawing/2014/main" id="{65A7AB89-CE3C-0EB8-E75F-2595E46E39E6}"/>
                  </a:ext>
                </a:extLst>
              </p:cNvPr>
              <p:cNvGrpSpPr/>
              <p:nvPr/>
            </p:nvGrpSpPr>
            <p:grpSpPr>
              <a:xfrm>
                <a:off x="3777807" y="3413994"/>
                <a:ext cx="157075" cy="1080000"/>
                <a:chOff x="4885986" y="2561418"/>
                <a:chExt cx="157075" cy="722459"/>
              </a:xfrm>
            </p:grpSpPr>
            <p:cxnSp>
              <p:nvCxnSpPr>
                <p:cNvPr id="76" name="Connecteur droit 75">
                  <a:extLst>
                    <a:ext uri="{FF2B5EF4-FFF2-40B4-BE49-F238E27FC236}">
                      <a16:creationId xmlns:a16="http://schemas.microsoft.com/office/drawing/2014/main" id="{71D65AD7-3C57-A44D-F1EC-A6C5A061887F}"/>
                    </a:ext>
                  </a:extLst>
                </p:cNvPr>
                <p:cNvCxnSpPr/>
                <p:nvPr/>
              </p:nvCxnSpPr>
              <p:spPr>
                <a:xfrm>
                  <a:off x="4885986" y="2575132"/>
                  <a:ext cx="157075" cy="3403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Connecteur droit 76">
                  <a:extLst>
                    <a:ext uri="{FF2B5EF4-FFF2-40B4-BE49-F238E27FC236}">
                      <a16:creationId xmlns:a16="http://schemas.microsoft.com/office/drawing/2014/main" id="{6FBBA1A3-0E2B-C386-E903-F2711BD02B3B}"/>
                    </a:ext>
                  </a:extLst>
                </p:cNvPr>
                <p:cNvCxnSpPr/>
                <p:nvPr/>
              </p:nvCxnSpPr>
              <p:spPr>
                <a:xfrm>
                  <a:off x="4885986" y="2563877"/>
                  <a:ext cx="0" cy="72000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Connecteur droit 77">
                  <a:extLst>
                    <a:ext uri="{FF2B5EF4-FFF2-40B4-BE49-F238E27FC236}">
                      <a16:creationId xmlns:a16="http://schemas.microsoft.com/office/drawing/2014/main" id="{92B29FD4-0453-CBED-F7AD-2F85F2553101}"/>
                    </a:ext>
                  </a:extLst>
                </p:cNvPr>
                <p:cNvCxnSpPr/>
                <p:nvPr/>
              </p:nvCxnSpPr>
              <p:spPr>
                <a:xfrm>
                  <a:off x="5036828" y="2561418"/>
                  <a:ext cx="0" cy="72000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Connecteur droit 74">
                <a:extLst>
                  <a:ext uri="{FF2B5EF4-FFF2-40B4-BE49-F238E27FC236}">
                    <a16:creationId xmlns:a16="http://schemas.microsoft.com/office/drawing/2014/main" id="{0582F1E4-587C-760A-E00D-E573429ABB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74939" y="4485874"/>
                <a:ext cx="648000" cy="340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Groupe 101">
            <a:extLst>
              <a:ext uri="{FF2B5EF4-FFF2-40B4-BE49-F238E27FC236}">
                <a16:creationId xmlns:a16="http://schemas.microsoft.com/office/drawing/2014/main" id="{E5A5046A-EAD2-41B5-DE7C-E5C6D05AAF9B}"/>
              </a:ext>
            </a:extLst>
          </p:cNvPr>
          <p:cNvGrpSpPr/>
          <p:nvPr/>
        </p:nvGrpSpPr>
        <p:grpSpPr>
          <a:xfrm>
            <a:off x="288000" y="1720020"/>
            <a:ext cx="8568000" cy="4680000"/>
            <a:chOff x="432000" y="363498"/>
            <a:chExt cx="8568000" cy="4680000"/>
          </a:xfrm>
        </p:grpSpPr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1C3E3946-A5E9-6D82-8C6C-A596F24B5EAC}"/>
                </a:ext>
              </a:extLst>
            </p:cNvPr>
            <p:cNvSpPr txBox="1"/>
            <p:nvPr/>
          </p:nvSpPr>
          <p:spPr>
            <a:xfrm>
              <a:off x="432000" y="363498"/>
              <a:ext cx="8568000" cy="4680000"/>
            </a:xfrm>
            <a:prstGeom prst="rect">
              <a:avLst/>
            </a:prstGeom>
            <a:solidFill>
              <a:srgbClr val="92D050"/>
            </a:solidFill>
            <a:ln w="12700">
              <a:noFill/>
            </a:ln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fr-FR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Dans le cas d’un </a:t>
              </a:r>
              <a:r>
                <a:rPr lang="fr-FR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réseau de communications </a:t>
              </a:r>
              <a:r>
                <a:rPr lang="fr-FR" sz="2000" b="1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quantiques</a:t>
              </a:r>
              <a:endParaRPr lang="fr-FR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endParaRPr>
            </a:p>
          </p:txBody>
        </p:sp>
        <p:pic>
          <p:nvPicPr>
            <p:cNvPr id="104" name="Picture 2" descr="CS110: Encryption">
              <a:extLst>
                <a:ext uri="{FF2B5EF4-FFF2-40B4-BE49-F238E27FC236}">
                  <a16:creationId xmlns:a16="http://schemas.microsoft.com/office/drawing/2014/main" id="{A5A92C6E-C691-7CFB-4AE9-0820242293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7534" y="1111102"/>
              <a:ext cx="3213155" cy="1478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2" name="Groupe 91">
            <a:extLst>
              <a:ext uri="{FF2B5EF4-FFF2-40B4-BE49-F238E27FC236}">
                <a16:creationId xmlns:a16="http://schemas.microsoft.com/office/drawing/2014/main" id="{344EE7EC-94DD-96DD-0C27-D0A1FBBC7CB8}"/>
              </a:ext>
            </a:extLst>
          </p:cNvPr>
          <p:cNvGrpSpPr/>
          <p:nvPr/>
        </p:nvGrpSpPr>
        <p:grpSpPr>
          <a:xfrm>
            <a:off x="432000" y="2138218"/>
            <a:ext cx="8280000" cy="1551595"/>
            <a:chOff x="4693104" y="2173929"/>
            <a:chExt cx="8280000" cy="1551595"/>
          </a:xfrm>
        </p:grpSpPr>
        <p:grpSp>
          <p:nvGrpSpPr>
            <p:cNvPr id="93" name="Groupe 92">
              <a:extLst>
                <a:ext uri="{FF2B5EF4-FFF2-40B4-BE49-F238E27FC236}">
                  <a16:creationId xmlns:a16="http://schemas.microsoft.com/office/drawing/2014/main" id="{9029D6CF-1059-A59F-DBA9-DAB5B536D66C}"/>
                </a:ext>
              </a:extLst>
            </p:cNvPr>
            <p:cNvGrpSpPr/>
            <p:nvPr/>
          </p:nvGrpSpPr>
          <p:grpSpPr>
            <a:xfrm>
              <a:off x="4693104" y="2173929"/>
              <a:ext cx="8280000" cy="1551595"/>
              <a:chOff x="420276" y="4000483"/>
              <a:chExt cx="8280000" cy="1551595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C8D2AB55-5E53-0CDE-1E16-77FB6B386A8B}"/>
                  </a:ext>
                </a:extLst>
              </p:cNvPr>
              <p:cNvSpPr/>
              <p:nvPr/>
            </p:nvSpPr>
            <p:spPr>
              <a:xfrm>
                <a:off x="2889161" y="4750194"/>
                <a:ext cx="576000" cy="80188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96" name="ZoneTexte 95">
                <a:extLst>
                  <a:ext uri="{FF2B5EF4-FFF2-40B4-BE49-F238E27FC236}">
                    <a16:creationId xmlns:a16="http://schemas.microsoft.com/office/drawing/2014/main" id="{F890CDB3-6BD1-4ABE-14F7-7920395C8642}"/>
                  </a:ext>
                </a:extLst>
              </p:cNvPr>
              <p:cNvSpPr txBox="1"/>
              <p:nvPr/>
            </p:nvSpPr>
            <p:spPr>
              <a:xfrm>
                <a:off x="420276" y="4000483"/>
                <a:ext cx="8280000" cy="400110"/>
              </a:xfrm>
              <a:prstGeom prst="rect">
                <a:avLst/>
              </a:prstGeom>
              <a:solidFill>
                <a:srgbClr val="92D050"/>
              </a:solidFill>
              <a:ln w="12700">
                <a:noFill/>
              </a:ln>
            </p:spPr>
            <p:txBody>
              <a:bodyPr wrap="square" rtlCol="0" anchor="t">
                <a:spAutoFit/>
              </a:bodyPr>
              <a:lstStyle/>
              <a:p>
                <a:pPr algn="just"/>
                <a:r>
                  <a:rPr lang="fr-FR" sz="20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seule Alice connait l’état </a:t>
                </a:r>
                <a:r>
                  <a:rPr lang="fr-FR" sz="2000" b="1" i="1" u="sng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du Qubit </a:t>
                </a:r>
                <a:r>
                  <a:rPr lang="fr-FR" sz="2000" b="1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associé au message qu’elle envoie à Bob</a:t>
                </a:r>
                <a:endParaRPr lang="fr-F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Symbol"/>
                </a:endParaRPr>
              </a:p>
            </p:txBody>
          </p:sp>
        </p:grp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B05996F9-48C6-E635-904E-15BC6FB2C284}"/>
                </a:ext>
              </a:extLst>
            </p:cNvPr>
            <p:cNvSpPr/>
            <p:nvPr/>
          </p:nvSpPr>
          <p:spPr>
            <a:xfrm>
              <a:off x="9835094" y="2896354"/>
              <a:ext cx="540000" cy="8018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97" name="ZoneTexte 96">
            <a:extLst>
              <a:ext uri="{FF2B5EF4-FFF2-40B4-BE49-F238E27FC236}">
                <a16:creationId xmlns:a16="http://schemas.microsoft.com/office/drawing/2014/main" id="{C8A0B98B-1FBF-61FE-538E-27D4F9B6A34D}"/>
              </a:ext>
            </a:extLst>
          </p:cNvPr>
          <p:cNvSpPr txBox="1"/>
          <p:nvPr/>
        </p:nvSpPr>
        <p:spPr>
          <a:xfrm>
            <a:off x="432000" y="4335612"/>
            <a:ext cx="8280000" cy="707886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Etant donné que Bob ne détecte que </a:t>
            </a:r>
            <a:r>
              <a:rPr lang="fr-FR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l’état propre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</a:t>
            </a:r>
            <a:r>
              <a:rPr lang="fr-FR" sz="2000" b="1" dirty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→</a:t>
            </a:r>
            <a:r>
              <a:rPr lang="fr-FR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&gt; </a:t>
            </a:r>
            <a:r>
              <a:rPr lang="fr-FR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ou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fr-FR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</a:t>
            </a:r>
            <a:r>
              <a:rPr lang="fr-FR" sz="2000" b="1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↑</a:t>
            </a:r>
            <a:r>
              <a:rPr lang="fr-FR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&gt; </a:t>
            </a:r>
            <a:r>
              <a:rPr lang="fr-FR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il</a:t>
            </a:r>
            <a:r>
              <a:rPr lang="fr-FR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ne connait pas l’état initial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</a:t>
            </a:r>
            <a:r>
              <a:rPr lang="fr-FR" sz="2000" b="1" dirty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q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&gt; 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 Qubit qu’il reçoit 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(principe de superposition).</a:t>
            </a:r>
            <a:endParaRPr lang="fr-FR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6264C0B6-B21E-3888-6653-A8D7262A6EF2}"/>
              </a:ext>
            </a:extLst>
          </p:cNvPr>
          <p:cNvSpPr txBox="1"/>
          <p:nvPr/>
        </p:nvSpPr>
        <p:spPr>
          <a:xfrm>
            <a:off x="5789385" y="4334192"/>
            <a:ext cx="140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latin typeface="Times New Roman" pitchFamily="18" charset="0"/>
                <a:cs typeface="Times New Roman" pitchFamily="18" charset="0"/>
                <a:sym typeface="Symbol"/>
              </a:rPr>
              <a:t></a:t>
            </a:r>
            <a:r>
              <a:rPr lang="fr-FR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  <a:sym typeface="Symbol"/>
              </a:rPr>
              <a:t>&gt; </a:t>
            </a:r>
            <a:r>
              <a:rPr lang="fr-FR" sz="1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ou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  <a:sym typeface="Symbol"/>
              </a:rPr>
              <a:t> </a:t>
            </a:r>
            <a:r>
              <a:rPr lang="fr-FR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  <a:sym typeface="Symbol"/>
              </a:rPr>
              <a:t> &gt;</a:t>
            </a:r>
            <a:endParaRPr lang="fr-FR" dirty="0"/>
          </a:p>
        </p:txBody>
      </p:sp>
      <p:grpSp>
        <p:nvGrpSpPr>
          <p:cNvPr id="99" name="Groupe 98">
            <a:extLst>
              <a:ext uri="{FF2B5EF4-FFF2-40B4-BE49-F238E27FC236}">
                <a16:creationId xmlns:a16="http://schemas.microsoft.com/office/drawing/2014/main" id="{F42FB842-2EF5-61FA-1576-57CAFC3DAFC9}"/>
              </a:ext>
            </a:extLst>
          </p:cNvPr>
          <p:cNvGrpSpPr/>
          <p:nvPr/>
        </p:nvGrpSpPr>
        <p:grpSpPr>
          <a:xfrm>
            <a:off x="432000" y="3178087"/>
            <a:ext cx="8280000" cy="3147678"/>
            <a:chOff x="-363101" y="3901338"/>
            <a:chExt cx="8280000" cy="3147678"/>
          </a:xfrm>
        </p:grpSpPr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6E34305E-AFF9-41C1-8E75-731B2667712D}"/>
                </a:ext>
              </a:extLst>
            </p:cNvPr>
            <p:cNvSpPr txBox="1"/>
            <p:nvPr/>
          </p:nvSpPr>
          <p:spPr>
            <a:xfrm>
              <a:off x="-363101" y="6033353"/>
              <a:ext cx="8280000" cy="1015663"/>
            </a:xfrm>
            <a:prstGeom prst="rect">
              <a:avLst/>
            </a:prstGeom>
            <a:solidFill>
              <a:srgbClr val="FFC000"/>
            </a:solidFill>
            <a:ln w="12700">
              <a:noFill/>
            </a:ln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fr-FR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Si, pour espionner, Eve intercepte un Qubit </a:t>
              </a:r>
              <a:r>
                <a:rPr lang="fr-FR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 Bob ne le reçoit pas, pour ne pas éveiller les soupçons, </a:t>
              </a:r>
              <a:r>
                <a:rPr lang="fr-F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elle devra renvoyer à Bob un Qubit dont elle ne connaitra pas l’état qu’il réceptionnera  aucun intérêt. </a:t>
              </a:r>
              <a:endParaRPr lang="fr-FR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endParaRPr>
            </a:p>
          </p:txBody>
        </p:sp>
        <p:sp>
          <p:nvSpPr>
            <p:cNvPr id="101" name="Ellipse 100">
              <a:extLst>
                <a:ext uri="{FF2B5EF4-FFF2-40B4-BE49-F238E27FC236}">
                  <a16:creationId xmlns:a16="http://schemas.microsoft.com/office/drawing/2014/main" id="{DAF71AA9-0D5B-B58E-99EB-AAE00C5630C2}"/>
                </a:ext>
              </a:extLst>
            </p:cNvPr>
            <p:cNvSpPr/>
            <p:nvPr/>
          </p:nvSpPr>
          <p:spPr>
            <a:xfrm>
              <a:off x="3104246" y="3901338"/>
              <a:ext cx="1224000" cy="90000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22382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7" grpId="0" animBg="1"/>
      <p:bldP spid="9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A7AE82E2-ED9E-63ED-E22D-8E070E8C641C}"/>
              </a:ext>
            </a:extLst>
          </p:cNvPr>
          <p:cNvSpPr txBox="1"/>
          <p:nvPr/>
        </p:nvSpPr>
        <p:spPr>
          <a:xfrm>
            <a:off x="432000" y="2460573"/>
            <a:ext cx="8280000" cy="205200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C’est le caractère aléatoire du Qubit qui est mis à profit dans le cas de la </a:t>
            </a:r>
            <a:r>
              <a:rPr lang="fr-FR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cryptographie quantique</a:t>
            </a:r>
            <a:r>
              <a:rPr lang="fr-FR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76364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45DC095-6B91-72BD-CEFE-0CFEDF29E967}"/>
              </a:ext>
            </a:extLst>
          </p:cNvPr>
          <p:cNvSpPr txBox="1">
            <a:spLocks/>
          </p:cNvSpPr>
          <p:nvPr/>
        </p:nvSpPr>
        <p:spPr>
          <a:xfrm>
            <a:off x="432000" y="5896597"/>
            <a:ext cx="8280000" cy="61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 convient donc de définir la notion d’intrication</a:t>
            </a:r>
            <a:endParaRPr lang="fr-FR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BD3F8C60-2CCC-0B9F-BAE6-8EB11561DA55}"/>
              </a:ext>
            </a:extLst>
          </p:cNvPr>
          <p:cNvSpPr txBox="1">
            <a:spLocks/>
          </p:cNvSpPr>
          <p:nvPr/>
        </p:nvSpPr>
        <p:spPr>
          <a:xfrm>
            <a:off x="432000" y="353596"/>
            <a:ext cx="8280000" cy="1368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60000"/>
            <a:r>
              <a:rPr lang="fr-FR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existe deux méthodes </a:t>
            </a:r>
          </a:p>
          <a:p>
            <a:pPr defTabSz="360000"/>
            <a:r>
              <a:rPr lang="fr-FR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cryptographie quantique: 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BE34FEEF-12A2-96FE-944B-248CD0B3672B}"/>
              </a:ext>
            </a:extLst>
          </p:cNvPr>
          <p:cNvGrpSpPr/>
          <p:nvPr/>
        </p:nvGrpSpPr>
        <p:grpSpPr>
          <a:xfrm>
            <a:off x="432000" y="1839377"/>
            <a:ext cx="8280000" cy="2052000"/>
            <a:chOff x="432000" y="1751456"/>
            <a:chExt cx="8280000" cy="2052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D9E4CCF-DD6C-2BB7-07DE-AD47085E834B}"/>
                </a:ext>
              </a:extLst>
            </p:cNvPr>
            <p:cNvSpPr/>
            <p:nvPr/>
          </p:nvSpPr>
          <p:spPr>
            <a:xfrm>
              <a:off x="432000" y="1751456"/>
              <a:ext cx="8280000" cy="2052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" name="Titre 1">
              <a:extLst>
                <a:ext uri="{FF2B5EF4-FFF2-40B4-BE49-F238E27FC236}">
                  <a16:creationId xmlns:a16="http://schemas.microsoft.com/office/drawing/2014/main" id="{776C80C3-F8E9-AE22-54F3-AFFEBE9E3869}"/>
                </a:ext>
              </a:extLst>
            </p:cNvPr>
            <p:cNvSpPr txBox="1">
              <a:spLocks/>
            </p:cNvSpPr>
            <p:nvPr/>
          </p:nvSpPr>
          <p:spPr>
            <a:xfrm>
              <a:off x="458376" y="1830587"/>
              <a:ext cx="4392000" cy="1908000"/>
            </a:xfrm>
            <a:prstGeom prst="rect">
              <a:avLst/>
            </a:prstGeom>
            <a:solidFill>
              <a:srgbClr val="FFFF00"/>
            </a:solidFill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360000"/>
              <a:r>
                <a:rPr lang="fr-FR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 cryptographie quantique photon par photon.</a:t>
              </a:r>
            </a:p>
          </p:txBody>
        </p:sp>
        <p:grpSp>
          <p:nvGrpSpPr>
            <p:cNvPr id="8" name="Groupe 8">
              <a:extLst>
                <a:ext uri="{FF2B5EF4-FFF2-40B4-BE49-F238E27FC236}">
                  <a16:creationId xmlns:a16="http://schemas.microsoft.com/office/drawing/2014/main" id="{F57028D0-6BAA-22B2-301A-D1BAAE00A9D9}"/>
                </a:ext>
              </a:extLst>
            </p:cNvPr>
            <p:cNvGrpSpPr/>
            <p:nvPr/>
          </p:nvGrpSpPr>
          <p:grpSpPr>
            <a:xfrm>
              <a:off x="4860000" y="1786624"/>
              <a:ext cx="3816000" cy="1982452"/>
              <a:chOff x="4720241" y="4541493"/>
              <a:chExt cx="3852000" cy="1982452"/>
            </a:xfrm>
          </p:grpSpPr>
          <p:pic>
            <p:nvPicPr>
              <p:cNvPr id="9" name="Picture 3">
                <a:extLst>
                  <a:ext uri="{FF2B5EF4-FFF2-40B4-BE49-F238E27FC236}">
                    <a16:creationId xmlns:a16="http://schemas.microsoft.com/office/drawing/2014/main" id="{4F46C5F2-02CD-06EA-73BF-EA7E79CDB3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720241" y="4541493"/>
                <a:ext cx="3852000" cy="4877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">
                <a:extLst>
                  <a:ext uri="{FF2B5EF4-FFF2-40B4-BE49-F238E27FC236}">
                    <a16:creationId xmlns:a16="http://schemas.microsoft.com/office/drawing/2014/main" id="{7890A916-4291-187E-8E74-FC4559FF7A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819650" y="5095530"/>
                <a:ext cx="3643916" cy="1428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11BC281B-1D95-6CC4-EAEF-5AAAC41F30EE}"/>
              </a:ext>
            </a:extLst>
          </p:cNvPr>
          <p:cNvGrpSpPr/>
          <p:nvPr/>
        </p:nvGrpSpPr>
        <p:grpSpPr>
          <a:xfrm>
            <a:off x="432000" y="3919065"/>
            <a:ext cx="8280000" cy="1952751"/>
            <a:chOff x="432000" y="3831144"/>
            <a:chExt cx="8280000" cy="195275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589232-1D6B-AFED-4AF0-9324D5B202FC}"/>
                </a:ext>
              </a:extLst>
            </p:cNvPr>
            <p:cNvSpPr/>
            <p:nvPr/>
          </p:nvSpPr>
          <p:spPr>
            <a:xfrm>
              <a:off x="432000" y="3831144"/>
              <a:ext cx="8280000" cy="195275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Titre 1">
              <a:extLst>
                <a:ext uri="{FF2B5EF4-FFF2-40B4-BE49-F238E27FC236}">
                  <a16:creationId xmlns:a16="http://schemas.microsoft.com/office/drawing/2014/main" id="{9ABD9E8C-7B16-D62F-B375-AE4B240EFB22}"/>
                </a:ext>
              </a:extLst>
            </p:cNvPr>
            <p:cNvSpPr txBox="1">
              <a:spLocks/>
            </p:cNvSpPr>
            <p:nvPr/>
          </p:nvSpPr>
          <p:spPr>
            <a:xfrm>
              <a:off x="458376" y="3851320"/>
              <a:ext cx="5786649" cy="1800000"/>
            </a:xfrm>
            <a:prstGeom prst="rect">
              <a:avLst/>
            </a:prstGeom>
            <a:solidFill>
              <a:srgbClr val="FFFF00"/>
            </a:solidFill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360000"/>
              <a:r>
                <a:rPr lang="fr-FR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 cryptographie quantique </a:t>
              </a:r>
            </a:p>
            <a:p>
              <a:pPr defTabSz="360000"/>
              <a:r>
                <a:rPr lang="fr-FR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basée sur la </a:t>
              </a:r>
              <a:r>
                <a:rPr lang="fr-FR" sz="2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notion d'intrication,</a:t>
              </a:r>
              <a:endParaRPr lang="fr-FR" sz="2800" dirty="0"/>
            </a:p>
            <a:p>
              <a:pPr defTabSz="360000"/>
              <a:r>
                <a:rPr lang="fr-FR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026" name="Picture 2" descr="Quantum Encryption and Science Satellite (QEYSSat) | Agence spatiale  canadienne">
              <a:extLst>
                <a:ext uri="{FF2B5EF4-FFF2-40B4-BE49-F238E27FC236}">
                  <a16:creationId xmlns:a16="http://schemas.microsoft.com/office/drawing/2014/main" id="{827C512C-B0F9-4D2D-0F0D-A30A5ECF18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0582" y="3875892"/>
              <a:ext cx="2466975" cy="1847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6F731A1F-0C0E-0D56-5C4C-55571AE77655}"/>
              </a:ext>
            </a:extLst>
          </p:cNvPr>
          <p:cNvSpPr txBox="1"/>
          <p:nvPr/>
        </p:nvSpPr>
        <p:spPr>
          <a:xfrm>
            <a:off x="641845" y="5007315"/>
            <a:ext cx="509322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Satellite chinois par exemple..</a:t>
            </a:r>
            <a:r>
              <a:rPr lang="fr-F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800" dirty="0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6A0B15B4-B10B-799A-A8EB-63C25DE460D3}"/>
              </a:ext>
            </a:extLst>
          </p:cNvPr>
          <p:cNvGrpSpPr/>
          <p:nvPr/>
        </p:nvGrpSpPr>
        <p:grpSpPr>
          <a:xfrm>
            <a:off x="458377" y="1865753"/>
            <a:ext cx="8217623" cy="2004543"/>
            <a:chOff x="458377" y="1830585"/>
            <a:chExt cx="8217623" cy="200454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7D82ED8-FABA-76A6-E86E-598B48514DD9}"/>
                </a:ext>
              </a:extLst>
            </p:cNvPr>
            <p:cNvSpPr/>
            <p:nvPr/>
          </p:nvSpPr>
          <p:spPr>
            <a:xfrm>
              <a:off x="4850376" y="1830585"/>
              <a:ext cx="3825624" cy="200454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4012690E-206B-0808-1A46-84D38CDC3BDC}"/>
                </a:ext>
              </a:extLst>
            </p:cNvPr>
            <p:cNvGrpSpPr/>
            <p:nvPr/>
          </p:nvGrpSpPr>
          <p:grpSpPr>
            <a:xfrm>
              <a:off x="458377" y="1844267"/>
              <a:ext cx="7762060" cy="1980000"/>
              <a:chOff x="458377" y="1844267"/>
              <a:chExt cx="7762060" cy="1980000"/>
            </a:xfrm>
          </p:grpSpPr>
          <p:pic>
            <p:nvPicPr>
              <p:cNvPr id="25" name="Picture 2">
                <a:extLst>
                  <a:ext uri="{FF2B5EF4-FFF2-40B4-BE49-F238E27FC236}">
                    <a16:creationId xmlns:a16="http://schemas.microsoft.com/office/drawing/2014/main" id="{36B1A396-4DAA-E21C-772A-8A8E35ED65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49673" y="1844267"/>
                <a:ext cx="2870764" cy="198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6" name="Groupe 25">
                <a:extLst>
                  <a:ext uri="{FF2B5EF4-FFF2-40B4-BE49-F238E27FC236}">
                    <a16:creationId xmlns:a16="http://schemas.microsoft.com/office/drawing/2014/main" id="{7A98264B-F182-22AA-A296-9B97CF376971}"/>
                  </a:ext>
                </a:extLst>
              </p:cNvPr>
              <p:cNvGrpSpPr/>
              <p:nvPr/>
            </p:nvGrpSpPr>
            <p:grpSpPr>
              <a:xfrm>
                <a:off x="5314217" y="2948740"/>
                <a:ext cx="2902737" cy="484460"/>
                <a:chOff x="427894" y="5280165"/>
                <a:chExt cx="2902737" cy="484460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37DBBA9F-3A6F-07C7-E372-A6B05C0A1C24}"/>
                    </a:ext>
                  </a:extLst>
                </p:cNvPr>
                <p:cNvSpPr/>
                <p:nvPr/>
              </p:nvSpPr>
              <p:spPr>
                <a:xfrm>
                  <a:off x="427894" y="5280165"/>
                  <a:ext cx="468000" cy="288000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2D93454-938A-B3B3-D09C-7FB017220FA4}"/>
                    </a:ext>
                  </a:extLst>
                </p:cNvPr>
                <p:cNvSpPr/>
                <p:nvPr/>
              </p:nvSpPr>
              <p:spPr>
                <a:xfrm>
                  <a:off x="2862631" y="5440625"/>
                  <a:ext cx="468000" cy="324000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B1CC0B95-2934-A627-F87E-0036CEFDECBC}"/>
                  </a:ext>
                </a:extLst>
              </p:cNvPr>
              <p:cNvSpPr txBox="1"/>
              <p:nvPr/>
            </p:nvSpPr>
            <p:spPr>
              <a:xfrm>
                <a:off x="458377" y="3015761"/>
                <a:ext cx="4500104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Gisin</a:t>
                </a:r>
                <a:r>
                  <a:rPr lang="fr-FR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 Suisse</a:t>
                </a:r>
              </a:p>
            </p:txBody>
          </p:sp>
        </p:grp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B9ED470D-B03A-646E-14BA-C625E9D6BF8F}"/>
              </a:ext>
            </a:extLst>
          </p:cNvPr>
          <p:cNvGrpSpPr/>
          <p:nvPr/>
        </p:nvGrpSpPr>
        <p:grpSpPr>
          <a:xfrm>
            <a:off x="467167" y="1856257"/>
            <a:ext cx="8244001" cy="2004543"/>
            <a:chOff x="431999" y="1830585"/>
            <a:chExt cx="8244001" cy="200454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81BB4E1-0CC4-4A57-FCB1-9CB3F17091E0}"/>
                </a:ext>
              </a:extLst>
            </p:cNvPr>
            <p:cNvSpPr/>
            <p:nvPr/>
          </p:nvSpPr>
          <p:spPr>
            <a:xfrm>
              <a:off x="4850376" y="1830585"/>
              <a:ext cx="3825624" cy="200454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24" name="Picture 2" descr="D:\backup\Autre utilisateur\Intrication\figures et images\Chine-QKD_thumb.jpg">
              <a:extLst>
                <a:ext uri="{FF2B5EF4-FFF2-40B4-BE49-F238E27FC236}">
                  <a16:creationId xmlns:a16="http://schemas.microsoft.com/office/drawing/2014/main" id="{BAA6E188-6ED4-422A-2C9E-07FB77C71F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86127" y="1858514"/>
              <a:ext cx="3420000" cy="1955255"/>
            </a:xfrm>
            <a:prstGeom prst="rect">
              <a:avLst/>
            </a:prstGeom>
            <a:noFill/>
          </p:spPr>
        </p:pic>
        <p:sp>
          <p:nvSpPr>
            <p:cNvPr id="1025" name="Rectangle 1024">
              <a:extLst>
                <a:ext uri="{FF2B5EF4-FFF2-40B4-BE49-F238E27FC236}">
                  <a16:creationId xmlns:a16="http://schemas.microsoft.com/office/drawing/2014/main" id="{62874B0F-3085-AAF6-C86C-86F84A9AA478}"/>
                </a:ext>
              </a:extLst>
            </p:cNvPr>
            <p:cNvSpPr/>
            <p:nvPr/>
          </p:nvSpPr>
          <p:spPr>
            <a:xfrm>
              <a:off x="5086127" y="3166979"/>
              <a:ext cx="1332000" cy="360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7" name="Espace réservé du texte 4">
              <a:extLst>
                <a:ext uri="{FF2B5EF4-FFF2-40B4-BE49-F238E27FC236}">
                  <a16:creationId xmlns:a16="http://schemas.microsoft.com/office/drawing/2014/main" id="{EE9E8F6B-4515-88D8-E8FA-1BC2CC172CB6}"/>
                </a:ext>
              </a:extLst>
            </p:cNvPr>
            <p:cNvSpPr txBox="1">
              <a:spLocks/>
            </p:cNvSpPr>
            <p:nvPr/>
          </p:nvSpPr>
          <p:spPr>
            <a:xfrm>
              <a:off x="431999" y="1840929"/>
              <a:ext cx="4570777" cy="1972840"/>
            </a:xfrm>
            <a:prstGeom prst="rect">
              <a:avLst/>
            </a:prstGeom>
            <a:solidFill>
              <a:srgbClr val="FFFF00"/>
            </a:solidFill>
          </p:spPr>
          <p:txBody>
            <a:bodyPr lIns="0" anchor="ctr">
              <a:no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kumimoji="0" lang="fr-FR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Chine:</a:t>
              </a:r>
            </a:p>
            <a:p>
              <a:pPr lvl="0" algn="ctr">
                <a:spcBef>
                  <a:spcPct val="20000"/>
                </a:spcBef>
                <a:defRPr/>
              </a:pPr>
              <a:r>
                <a:rPr lang="fr-FR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fr-FR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éseau</a:t>
              </a:r>
              <a:r>
                <a:rPr kumimoji="0" lang="fr-FR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de communication par fibre optique entre Shanghai et Pékin (2000 km</a:t>
              </a:r>
              <a:r>
                <a:rPr lang="fr-FR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 </a:t>
              </a:r>
            </a:p>
            <a:p>
              <a:pPr lvl="0" algn="ctr">
                <a:spcBef>
                  <a:spcPct val="20000"/>
                </a:spcBef>
                <a:defRPr/>
              </a:pPr>
              <a:r>
                <a:rPr lang="fr-FR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sécurisé par « Quantum Key Distribution » </a:t>
              </a:r>
              <a:endParaRPr kumimoji="0" lang="fr-FR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7F6B6AA9-5D41-64EE-EEE8-3716D569AC50}"/>
              </a:ext>
            </a:extLst>
          </p:cNvPr>
          <p:cNvSpPr txBox="1">
            <a:spLocks/>
          </p:cNvSpPr>
          <p:nvPr/>
        </p:nvSpPr>
        <p:spPr>
          <a:xfrm>
            <a:off x="473263" y="1883955"/>
            <a:ext cx="4570777" cy="1972840"/>
          </a:xfrm>
          <a:prstGeom prst="rect">
            <a:avLst/>
          </a:prstGeom>
          <a:solidFill>
            <a:srgbClr val="FFFF00"/>
          </a:solidFill>
        </p:spPr>
        <p:txBody>
          <a:bodyPr lIns="0" anchor="ctr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 Recherche 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hlinkClick r:id="rId7"/>
              </a:rPr>
              <a:t>mensuel 531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 janvier </a:t>
            </a:r>
            <a:r>
              <a:rPr kumimoji="0" lang="fr-FR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2018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 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« </a:t>
            </a:r>
            <a:r>
              <a:rPr kumimoji="0" lang="fr-FR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L'Internet quantique chinois combinera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fibre optique et</a:t>
            </a:r>
            <a:r>
              <a:rPr kumimoji="0" lang="fr-FR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satellites »</a:t>
            </a:r>
            <a:b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Entretien avec </a:t>
            </a:r>
            <a:r>
              <a:rPr kumimoji="0" lang="fr-FR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Jian-Wei Pan, </a:t>
            </a:r>
          </a:p>
          <a:p>
            <a:pPr marL="800100" lvl="1" indent="-342900" algn="ctr">
              <a:spcBef>
                <a:spcPct val="20000"/>
              </a:spcBef>
              <a:defRPr/>
            </a:pP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Université de Sciences et Technologie</a:t>
            </a:r>
            <a:r>
              <a:rPr kumimoji="0" lang="fr-FR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 Chine USTC, Hefei </a:t>
            </a:r>
          </a:p>
        </p:txBody>
      </p:sp>
    </p:spTree>
    <p:extLst>
      <p:ext uri="{BB962C8B-B14F-4D97-AF65-F5344CB8AC3E}">
        <p14:creationId xmlns:p14="http://schemas.microsoft.com/office/powerpoint/2010/main" val="376952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9429"/>
            <a:ext cx="8229600" cy="720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 Superposition » de deux Qubits: </a:t>
            </a:r>
            <a:r>
              <a:rPr lang="fr-F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intrication</a:t>
            </a:r>
            <a:endParaRPr lang="fr-F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882000" y="1006909"/>
            <a:ext cx="7380000" cy="33855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>
              <a:buNone/>
            </a:pPr>
            <a:r>
              <a:rPr lang="fr-F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Le jeu de pile ou face avec deux pièces</a:t>
            </a:r>
            <a:endParaRPr lang="fr-FR" sz="16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17" name="Groupe 81"/>
          <p:cNvGrpSpPr/>
          <p:nvPr/>
        </p:nvGrpSpPr>
        <p:grpSpPr>
          <a:xfrm>
            <a:off x="759275" y="1454653"/>
            <a:ext cx="7596000" cy="432000"/>
            <a:chOff x="-43043" y="3100418"/>
            <a:chExt cx="7625451" cy="416719"/>
          </a:xfrm>
        </p:grpSpPr>
        <p:sp>
          <p:nvSpPr>
            <p:cNvPr id="51" name="ZoneTexte 50"/>
            <p:cNvSpPr txBox="1"/>
            <p:nvPr/>
          </p:nvSpPr>
          <p:spPr>
            <a:xfrm>
              <a:off x="-43043" y="3117987"/>
              <a:ext cx="1944000" cy="338554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Double pile ou face ?</a:t>
              </a:r>
            </a:p>
          </p:txBody>
        </p:sp>
        <p:grpSp>
          <p:nvGrpSpPr>
            <p:cNvPr id="18" name="Groupe 80"/>
            <p:cNvGrpSpPr/>
            <p:nvPr/>
          </p:nvGrpSpPr>
          <p:grpSpPr>
            <a:xfrm>
              <a:off x="2044171" y="3100418"/>
              <a:ext cx="5538237" cy="416719"/>
              <a:chOff x="2044171" y="3100418"/>
              <a:chExt cx="5538237" cy="416719"/>
            </a:xfrm>
          </p:grpSpPr>
          <p:grpSp>
            <p:nvGrpSpPr>
              <p:cNvPr id="19" name="Groupe 67"/>
              <p:cNvGrpSpPr/>
              <p:nvPr/>
            </p:nvGrpSpPr>
            <p:grpSpPr>
              <a:xfrm>
                <a:off x="6759394" y="3106546"/>
                <a:ext cx="823014" cy="409110"/>
                <a:chOff x="4120969" y="3106546"/>
                <a:chExt cx="823014" cy="409110"/>
              </a:xfrm>
            </p:grpSpPr>
            <p:pic>
              <p:nvPicPr>
                <p:cNvPr id="1026" name="Picture 2" descr="D:\backup\Autre utilisateur\Intrication\figures et images\face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120969" y="3108462"/>
                  <a:ext cx="407194" cy="4071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61" name="Picture 2" descr="D:\backup\Autre utilisateur\Intrication\figures et images\face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536789" y="3106546"/>
                  <a:ext cx="407194" cy="40719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0" name="Groupe 69"/>
              <p:cNvGrpSpPr/>
              <p:nvPr/>
            </p:nvGrpSpPr>
            <p:grpSpPr>
              <a:xfrm>
                <a:off x="3801501" y="3100418"/>
                <a:ext cx="815812" cy="415238"/>
                <a:chOff x="4649226" y="3100418"/>
                <a:chExt cx="815812" cy="415238"/>
              </a:xfrm>
            </p:grpSpPr>
            <p:pic>
              <p:nvPicPr>
                <p:cNvPr id="63" name="Picture 2" descr="D:\backup\Autre utilisateur\Intrication\figures et images\face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57844" y="3108462"/>
                  <a:ext cx="407194" cy="4071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27" name="Picture 3" descr="D:\backup\Autre utilisateur\Intrication\figures et images\pile 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649226" y="3100418"/>
                  <a:ext cx="407194" cy="40719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1" name="Groupe 68"/>
              <p:cNvGrpSpPr/>
              <p:nvPr/>
            </p:nvGrpSpPr>
            <p:grpSpPr>
              <a:xfrm>
                <a:off x="2044171" y="3106546"/>
                <a:ext cx="832960" cy="407491"/>
                <a:chOff x="2339446" y="3106546"/>
                <a:chExt cx="832960" cy="407491"/>
              </a:xfrm>
            </p:grpSpPr>
            <p:pic>
              <p:nvPicPr>
                <p:cNvPr id="65" name="Picture 3" descr="D:\backup\Autre utilisateur\Intrication\figures et images\pile 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765212" y="3106843"/>
                  <a:ext cx="407194" cy="4071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66" name="Picture 3" descr="D:\backup\Autre utilisateur\Intrication\figures et images\pile 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339446" y="3106546"/>
                  <a:ext cx="407194" cy="40719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2" name="Groupe 70"/>
              <p:cNvGrpSpPr/>
              <p:nvPr/>
            </p:nvGrpSpPr>
            <p:grpSpPr>
              <a:xfrm>
                <a:off x="5264649" y="3106546"/>
                <a:ext cx="818309" cy="410591"/>
                <a:chOff x="5740899" y="3106546"/>
                <a:chExt cx="818309" cy="410591"/>
              </a:xfrm>
            </p:grpSpPr>
            <p:pic>
              <p:nvPicPr>
                <p:cNvPr id="64" name="Picture 2" descr="D:\backup\Autre utilisateur\Intrication\figures et images\face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740899" y="3106546"/>
                  <a:ext cx="407194" cy="4071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67" name="Picture 3" descr="D:\backup\Autre utilisateur\Intrication\figures et images\pile 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152014" y="3109943"/>
                  <a:ext cx="407194" cy="407194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78" name="ZoneTexte 77"/>
              <p:cNvSpPr txBox="1"/>
              <p:nvPr/>
            </p:nvSpPr>
            <p:spPr>
              <a:xfrm>
                <a:off x="3057336" y="3135715"/>
                <a:ext cx="432000" cy="338554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ou</a:t>
                </a:r>
              </a:p>
            </p:txBody>
          </p:sp>
          <p:sp>
            <p:nvSpPr>
              <p:cNvPr id="79" name="ZoneTexte 78"/>
              <p:cNvSpPr txBox="1"/>
              <p:nvPr/>
            </p:nvSpPr>
            <p:spPr>
              <a:xfrm>
                <a:off x="4721321" y="3135715"/>
                <a:ext cx="432000" cy="338554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ou</a:t>
                </a:r>
              </a:p>
            </p:txBody>
          </p:sp>
          <p:sp>
            <p:nvSpPr>
              <p:cNvPr id="80" name="ZoneTexte 79"/>
              <p:cNvSpPr txBox="1"/>
              <p:nvPr/>
            </p:nvSpPr>
            <p:spPr>
              <a:xfrm>
                <a:off x="6196433" y="3135715"/>
                <a:ext cx="432000" cy="338554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ou</a:t>
                </a:r>
              </a:p>
            </p:txBody>
          </p:sp>
        </p:grp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3758B88B-6F56-BCE8-1C5D-25460905951A}"/>
              </a:ext>
            </a:extLst>
          </p:cNvPr>
          <p:cNvSpPr txBox="1"/>
          <p:nvPr/>
        </p:nvSpPr>
        <p:spPr>
          <a:xfrm>
            <a:off x="774000" y="1960389"/>
            <a:ext cx="7596000" cy="648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>
              <a:buNone/>
            </a:pPr>
            <a:r>
              <a:rPr lang="fr-F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S’il s’agissait </a:t>
            </a:r>
            <a:r>
              <a:rPr lang="fr-FR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de pièces quantiques imaginaires </a:t>
            </a:r>
            <a:r>
              <a:rPr lang="fr-F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ces 4 résultats définiraient </a:t>
            </a:r>
          </a:p>
          <a:p>
            <a:pPr algn="ctr">
              <a:buNone/>
            </a:pPr>
            <a:r>
              <a:rPr lang="fr-F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les états propres </a:t>
            </a:r>
            <a:r>
              <a:rPr lang="fr-F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de l’ensemble de ces deux pièces dont,</a:t>
            </a:r>
            <a:endParaRPr lang="fr-FR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6D8D103F-2076-9B3A-F3EB-619DA732D8C1}"/>
              </a:ext>
            </a:extLst>
          </p:cNvPr>
          <p:cNvSpPr txBox="1"/>
          <p:nvPr/>
        </p:nvSpPr>
        <p:spPr>
          <a:xfrm>
            <a:off x="774000" y="2631635"/>
            <a:ext cx="7596000" cy="36933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>
              <a:buNone/>
            </a:pPr>
            <a:r>
              <a:rPr lang="fr-F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l’état  quantique, </a:t>
            </a:r>
            <a:r>
              <a:rPr lang="fr-FR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superposition</a:t>
            </a:r>
            <a:r>
              <a:rPr lang="fr-F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fr-F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de ces 4 états propres, s’écrirait:</a:t>
            </a:r>
            <a:endParaRPr lang="fr-FR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3833A19-1F35-CBFA-96BA-DB77FC01E5C4}"/>
              </a:ext>
            </a:extLst>
          </p:cNvPr>
          <p:cNvGrpSpPr/>
          <p:nvPr/>
        </p:nvGrpSpPr>
        <p:grpSpPr>
          <a:xfrm>
            <a:off x="1456971" y="3135354"/>
            <a:ext cx="6270595" cy="783424"/>
            <a:chOff x="1456971" y="3135354"/>
            <a:chExt cx="6270595" cy="783424"/>
          </a:xfrm>
        </p:grpSpPr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29B99A8C-0023-4E2E-8434-38B0FBEEA2BC}"/>
                </a:ext>
              </a:extLst>
            </p:cNvPr>
            <p:cNvSpPr txBox="1"/>
            <p:nvPr/>
          </p:nvSpPr>
          <p:spPr>
            <a:xfrm>
              <a:off x="1463566" y="3518668"/>
              <a:ext cx="6264000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fr-FR" sz="2000" dirty="0">
                  <a:latin typeface="Times New Roman" pitchFamily="18" charset="0"/>
                  <a:cs typeface="Times New Roman" pitchFamily="18" charset="0"/>
                  <a:sym typeface="Symbol"/>
                </a:rPr>
                <a:t>avec: </a:t>
              </a:r>
              <a:r>
                <a:rPr lang="fr-FR" sz="2000" b="1" dirty="0">
                  <a:latin typeface="Times New Roman" pitchFamily="18" charset="0"/>
                  <a:cs typeface="Times New Roman" pitchFamily="18" charset="0"/>
                  <a:sym typeface="Symbol"/>
                </a:rPr>
                <a:t>a²  + b²   + c²  + d² = 1</a:t>
              </a:r>
              <a:endParaRPr lang="fr-FR" sz="2000" dirty="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C714EFD1-1B19-B7F6-070D-2B0E59699C0A}"/>
                </a:ext>
              </a:extLst>
            </p:cNvPr>
            <p:cNvSpPr txBox="1"/>
            <p:nvPr/>
          </p:nvSpPr>
          <p:spPr>
            <a:xfrm>
              <a:off x="1456971" y="3138174"/>
              <a:ext cx="62640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fr-FR" b="1" dirty="0">
                  <a:latin typeface="Times New Roman" pitchFamily="18" charset="0"/>
                  <a:cs typeface="Times New Roman" pitchFamily="18" charset="0"/>
                </a:rPr>
                <a:t>| </a:t>
              </a:r>
              <a:r>
                <a:rPr lang="fr-FR" b="1" dirty="0">
                  <a:latin typeface="Symbol" pitchFamily="18" charset="2"/>
                  <a:cs typeface="Times New Roman" pitchFamily="18" charset="0"/>
                </a:rPr>
                <a:t>f</a:t>
              </a:r>
              <a:r>
                <a:rPr lang="fr-FR" b="1" dirty="0">
                  <a:latin typeface="Times New Roman" pitchFamily="18" charset="0"/>
                  <a:cs typeface="Times New Roman" pitchFamily="18" charset="0"/>
                </a:rPr>
                <a:t> &gt; </a:t>
              </a:r>
              <a:r>
                <a:rPr lang="fr-FR" dirty="0">
                  <a:latin typeface="Times New Roman" pitchFamily="18" charset="0"/>
                  <a:cs typeface="Times New Roman" pitchFamily="18" charset="0"/>
                </a:rPr>
                <a:t>= a </a:t>
              </a:r>
              <a:r>
                <a:rPr lang="fr-FR" b="1" dirty="0">
                  <a:latin typeface="Times New Roman" pitchFamily="18" charset="0"/>
                  <a:cs typeface="Times New Roman" pitchFamily="18" charset="0"/>
                </a:rPr>
                <a:t>|              &gt; + </a:t>
              </a:r>
              <a:r>
                <a:rPr lang="fr-FR" dirty="0">
                  <a:latin typeface="Times New Roman" pitchFamily="18" charset="0"/>
                  <a:cs typeface="Times New Roman" pitchFamily="18" charset="0"/>
                </a:rPr>
                <a:t>b </a:t>
              </a:r>
              <a:r>
                <a:rPr lang="fr-FR" b="1" dirty="0">
                  <a:latin typeface="Times New Roman" pitchFamily="18" charset="0"/>
                  <a:cs typeface="Times New Roman" pitchFamily="18" charset="0"/>
                </a:rPr>
                <a:t>|              &gt; + </a:t>
              </a:r>
              <a:r>
                <a:rPr lang="fr-FR" dirty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fr-FR" b="1" dirty="0">
                  <a:latin typeface="Times New Roman" pitchFamily="18" charset="0"/>
                  <a:cs typeface="Times New Roman" pitchFamily="18" charset="0"/>
                </a:rPr>
                <a:t> |              &gt; + </a:t>
              </a:r>
              <a:r>
                <a:rPr lang="fr-FR" dirty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fr-FR" b="1" dirty="0">
                  <a:latin typeface="Times New Roman" pitchFamily="18" charset="0"/>
                  <a:cs typeface="Times New Roman" pitchFamily="18" charset="0"/>
                </a:rPr>
                <a:t> |              &gt;</a:t>
              </a:r>
              <a:endPara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4" name="Groupe 113">
              <a:extLst>
                <a:ext uri="{FF2B5EF4-FFF2-40B4-BE49-F238E27FC236}">
                  <a16:creationId xmlns:a16="http://schemas.microsoft.com/office/drawing/2014/main" id="{13F48893-2481-0E3D-225D-099CFF0CEC3C}"/>
                </a:ext>
              </a:extLst>
            </p:cNvPr>
            <p:cNvGrpSpPr/>
            <p:nvPr/>
          </p:nvGrpSpPr>
          <p:grpSpPr>
            <a:xfrm>
              <a:off x="6659303" y="3140179"/>
              <a:ext cx="650292" cy="339170"/>
              <a:chOff x="7558476" y="3079812"/>
              <a:chExt cx="650292" cy="339170"/>
            </a:xfrm>
          </p:grpSpPr>
          <p:pic>
            <p:nvPicPr>
              <p:cNvPr id="86" name="Picture 2" descr="D:\backup\Autre utilisateur\Intrication\figures et images\face.jpg">
                <a:extLst>
                  <a:ext uri="{FF2B5EF4-FFF2-40B4-BE49-F238E27FC236}">
                    <a16:creationId xmlns:a16="http://schemas.microsoft.com/office/drawing/2014/main" id="{7471169D-E20C-5623-44D2-1F01BD0CCF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58476" y="3081798"/>
                <a:ext cx="324000" cy="33718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</p:pic>
          <p:pic>
            <p:nvPicPr>
              <p:cNvPr id="87" name="Picture 2" descr="D:\backup\Autre utilisateur\Intrication\figures et images\face.jpg">
                <a:extLst>
                  <a:ext uri="{FF2B5EF4-FFF2-40B4-BE49-F238E27FC236}">
                    <a16:creationId xmlns:a16="http://schemas.microsoft.com/office/drawing/2014/main" id="{9052AD67-38A4-25DD-6FAB-F625956101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884768" y="3079812"/>
                <a:ext cx="324000" cy="33718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</p:pic>
        </p:grpSp>
        <p:grpSp>
          <p:nvGrpSpPr>
            <p:cNvPr id="110" name="Groupe 109">
              <a:extLst>
                <a:ext uri="{FF2B5EF4-FFF2-40B4-BE49-F238E27FC236}">
                  <a16:creationId xmlns:a16="http://schemas.microsoft.com/office/drawing/2014/main" id="{D5CDD142-CA98-5852-EB47-ABAEF0034994}"/>
                </a:ext>
              </a:extLst>
            </p:cNvPr>
            <p:cNvGrpSpPr/>
            <p:nvPr/>
          </p:nvGrpSpPr>
          <p:grpSpPr>
            <a:xfrm>
              <a:off x="3877925" y="3155047"/>
              <a:ext cx="633052" cy="337813"/>
              <a:chOff x="4612007" y="3073459"/>
              <a:chExt cx="633052" cy="337813"/>
            </a:xfrm>
          </p:grpSpPr>
          <p:pic>
            <p:nvPicPr>
              <p:cNvPr id="82" name="Picture 2" descr="D:\backup\Autre utilisateur\Intrication\figures et images\face.jpg">
                <a:extLst>
                  <a:ext uri="{FF2B5EF4-FFF2-40B4-BE49-F238E27FC236}">
                    <a16:creationId xmlns:a16="http://schemas.microsoft.com/office/drawing/2014/main" id="{FAA6B27B-55D3-E5EC-1B20-4A335EACC3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921059" y="3074088"/>
                <a:ext cx="324000" cy="33718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</p:pic>
          <p:pic>
            <p:nvPicPr>
              <p:cNvPr id="85" name="Picture 3" descr="D:\backup\Autre utilisateur\Intrication\figures et images\pile .jpg">
                <a:extLst>
                  <a:ext uri="{FF2B5EF4-FFF2-40B4-BE49-F238E27FC236}">
                    <a16:creationId xmlns:a16="http://schemas.microsoft.com/office/drawing/2014/main" id="{CE7ED823-F975-FA65-3FE7-30629B5486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612007" y="3073459"/>
                <a:ext cx="324000" cy="33718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</p:pic>
        </p:grpSp>
        <p:grpSp>
          <p:nvGrpSpPr>
            <p:cNvPr id="111" name="Groupe 110">
              <a:extLst>
                <a:ext uri="{FF2B5EF4-FFF2-40B4-BE49-F238E27FC236}">
                  <a16:creationId xmlns:a16="http://schemas.microsoft.com/office/drawing/2014/main" id="{8E028B54-440C-B241-0C68-BA19AA9DD033}"/>
                </a:ext>
              </a:extLst>
            </p:cNvPr>
            <p:cNvGrpSpPr/>
            <p:nvPr/>
          </p:nvGrpSpPr>
          <p:grpSpPr>
            <a:xfrm>
              <a:off x="2477577" y="3157126"/>
              <a:ext cx="642616" cy="346284"/>
              <a:chOff x="2861464" y="3079812"/>
              <a:chExt cx="642616" cy="346284"/>
            </a:xfrm>
          </p:grpSpPr>
          <p:pic>
            <p:nvPicPr>
              <p:cNvPr id="62" name="Picture 3" descr="D:\backup\Autre utilisateur\Intrication\figures et images\pile .jpg">
                <a:extLst>
                  <a:ext uri="{FF2B5EF4-FFF2-40B4-BE49-F238E27FC236}">
                    <a16:creationId xmlns:a16="http://schemas.microsoft.com/office/drawing/2014/main" id="{0D095F26-077F-11E5-83AF-B26E9421D5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80080" y="3088912"/>
                <a:ext cx="324000" cy="33718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</p:pic>
          <p:pic>
            <p:nvPicPr>
              <p:cNvPr id="68" name="Picture 3" descr="D:\backup\Autre utilisateur\Intrication\figures et images\pile .jpg">
                <a:extLst>
                  <a:ext uri="{FF2B5EF4-FFF2-40B4-BE49-F238E27FC236}">
                    <a16:creationId xmlns:a16="http://schemas.microsoft.com/office/drawing/2014/main" id="{D5A212B5-950A-8EBE-C162-E77E5232AE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61464" y="3079812"/>
                <a:ext cx="324000" cy="33718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</p:pic>
        </p:grpSp>
        <p:grpSp>
          <p:nvGrpSpPr>
            <p:cNvPr id="112" name="Groupe 111">
              <a:extLst>
                <a:ext uri="{FF2B5EF4-FFF2-40B4-BE49-F238E27FC236}">
                  <a16:creationId xmlns:a16="http://schemas.microsoft.com/office/drawing/2014/main" id="{9A7FE3DB-32D7-22CA-7D01-409F877B0C03}"/>
                </a:ext>
              </a:extLst>
            </p:cNvPr>
            <p:cNvGrpSpPr/>
            <p:nvPr/>
          </p:nvGrpSpPr>
          <p:grpSpPr>
            <a:xfrm>
              <a:off x="5240870" y="3135354"/>
              <a:ext cx="654394" cy="340705"/>
              <a:chOff x="6069504" y="3079812"/>
              <a:chExt cx="654394" cy="340705"/>
            </a:xfrm>
          </p:grpSpPr>
          <p:pic>
            <p:nvPicPr>
              <p:cNvPr id="57" name="Picture 2" descr="D:\backup\Autre utilisateur\Intrication\figures et images\face.jpg">
                <a:extLst>
                  <a:ext uri="{FF2B5EF4-FFF2-40B4-BE49-F238E27FC236}">
                    <a16:creationId xmlns:a16="http://schemas.microsoft.com/office/drawing/2014/main" id="{1F636867-E55E-2C60-6D73-3F5CCEB2A2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069504" y="3079812"/>
                <a:ext cx="324000" cy="33718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</p:pic>
          <p:pic>
            <p:nvPicPr>
              <p:cNvPr id="59" name="Picture 3" descr="D:\backup\Autre utilisateur\Intrication\figures et images\pile .jpg">
                <a:extLst>
                  <a:ext uri="{FF2B5EF4-FFF2-40B4-BE49-F238E27FC236}">
                    <a16:creationId xmlns:a16="http://schemas.microsoft.com/office/drawing/2014/main" id="{61D0ED57-458D-1417-BAD4-03D64CBD3F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399898" y="3083334"/>
                <a:ext cx="324000" cy="33718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</p:pic>
        </p:grp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A36E299E-62FF-7BE0-93C2-D734C1CA43A7}"/>
              </a:ext>
            </a:extLst>
          </p:cNvPr>
          <p:cNvGrpSpPr/>
          <p:nvPr/>
        </p:nvGrpSpPr>
        <p:grpSpPr>
          <a:xfrm>
            <a:off x="2414682" y="3111051"/>
            <a:ext cx="4942781" cy="401931"/>
            <a:chOff x="2414682" y="3111051"/>
            <a:chExt cx="4942781" cy="401931"/>
          </a:xfrm>
        </p:grpSpPr>
        <p:grpSp>
          <p:nvGrpSpPr>
            <p:cNvPr id="141" name="Groupe 140">
              <a:extLst>
                <a:ext uri="{FF2B5EF4-FFF2-40B4-BE49-F238E27FC236}">
                  <a16:creationId xmlns:a16="http://schemas.microsoft.com/office/drawing/2014/main" id="{52837B85-C814-F6C0-699E-D790E99B85CB}"/>
                </a:ext>
              </a:extLst>
            </p:cNvPr>
            <p:cNvGrpSpPr/>
            <p:nvPr/>
          </p:nvGrpSpPr>
          <p:grpSpPr>
            <a:xfrm>
              <a:off x="2414682" y="3141735"/>
              <a:ext cx="742003" cy="368056"/>
              <a:chOff x="344313" y="4082424"/>
              <a:chExt cx="742003" cy="368056"/>
            </a:xfrm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99E78E87-AE6D-CFBA-6B1C-3DFF4B8A7A40}"/>
                  </a:ext>
                </a:extLst>
              </p:cNvPr>
              <p:cNvSpPr/>
              <p:nvPr/>
            </p:nvSpPr>
            <p:spPr>
              <a:xfrm>
                <a:off x="344313" y="4082424"/>
                <a:ext cx="742003" cy="368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39" name="Groupe 138">
                <a:extLst>
                  <a:ext uri="{FF2B5EF4-FFF2-40B4-BE49-F238E27FC236}">
                    <a16:creationId xmlns:a16="http://schemas.microsoft.com/office/drawing/2014/main" id="{DD8BA895-3D81-70D5-5A81-CE855A2C6E6F}"/>
                  </a:ext>
                </a:extLst>
              </p:cNvPr>
              <p:cNvGrpSpPr/>
              <p:nvPr/>
            </p:nvGrpSpPr>
            <p:grpSpPr>
              <a:xfrm>
                <a:off x="414324" y="4255507"/>
                <a:ext cx="624943" cy="5485"/>
                <a:chOff x="695721" y="4418416"/>
                <a:chExt cx="624943" cy="451"/>
              </a:xfrm>
            </p:grpSpPr>
            <p:cxnSp>
              <p:nvCxnSpPr>
                <p:cNvPr id="102" name="Connecteur droit avec flèche 101">
                  <a:extLst>
                    <a:ext uri="{FF2B5EF4-FFF2-40B4-BE49-F238E27FC236}">
                      <a16:creationId xmlns:a16="http://schemas.microsoft.com/office/drawing/2014/main" id="{D025404A-6709-6A54-F411-FA733610030A}"/>
                    </a:ext>
                  </a:extLst>
                </p:cNvPr>
                <p:cNvCxnSpPr/>
                <p:nvPr/>
              </p:nvCxnSpPr>
              <p:spPr>
                <a:xfrm>
                  <a:off x="695721" y="4418867"/>
                  <a:ext cx="252247" cy="0"/>
                </a:xfrm>
                <a:prstGeom prst="straightConnector1">
                  <a:avLst/>
                </a:prstGeom>
                <a:solidFill>
                  <a:schemeClr val="bg1"/>
                </a:solidFill>
                <a:ln w="28575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Connecteur droit avec flèche 99">
                  <a:extLst>
                    <a:ext uri="{FF2B5EF4-FFF2-40B4-BE49-F238E27FC236}">
                      <a16:creationId xmlns:a16="http://schemas.microsoft.com/office/drawing/2014/main" id="{A8F0B579-0997-0A2F-F62F-44B3A93EC6C3}"/>
                    </a:ext>
                  </a:extLst>
                </p:cNvPr>
                <p:cNvCxnSpPr/>
                <p:nvPr/>
              </p:nvCxnSpPr>
              <p:spPr>
                <a:xfrm>
                  <a:off x="1068418" y="4418416"/>
                  <a:ext cx="252246" cy="0"/>
                </a:xfrm>
                <a:prstGeom prst="straightConnector1">
                  <a:avLst/>
                </a:prstGeom>
                <a:solidFill>
                  <a:schemeClr val="bg1"/>
                </a:solidFill>
                <a:ln w="28575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7" name="Groupe 146">
              <a:extLst>
                <a:ext uri="{FF2B5EF4-FFF2-40B4-BE49-F238E27FC236}">
                  <a16:creationId xmlns:a16="http://schemas.microsoft.com/office/drawing/2014/main" id="{640F52B1-D4C0-9071-660B-031820A6FFCE}"/>
                </a:ext>
              </a:extLst>
            </p:cNvPr>
            <p:cNvGrpSpPr/>
            <p:nvPr/>
          </p:nvGrpSpPr>
          <p:grpSpPr>
            <a:xfrm>
              <a:off x="3805990" y="3111051"/>
              <a:ext cx="742003" cy="368056"/>
              <a:chOff x="344313" y="4082424"/>
              <a:chExt cx="742003" cy="368056"/>
            </a:xfrm>
          </p:grpSpPr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7BC42B5B-7A3F-D7D4-5751-B39FF8BF69D0}"/>
                  </a:ext>
                </a:extLst>
              </p:cNvPr>
              <p:cNvSpPr/>
              <p:nvPr/>
            </p:nvSpPr>
            <p:spPr>
              <a:xfrm>
                <a:off x="344313" y="4082424"/>
                <a:ext cx="742003" cy="368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49" name="Groupe 148">
                <a:extLst>
                  <a:ext uri="{FF2B5EF4-FFF2-40B4-BE49-F238E27FC236}">
                    <a16:creationId xmlns:a16="http://schemas.microsoft.com/office/drawing/2014/main" id="{8714F358-74C1-584C-E62F-2A7ADFDDEC6D}"/>
                  </a:ext>
                </a:extLst>
              </p:cNvPr>
              <p:cNvGrpSpPr/>
              <p:nvPr/>
            </p:nvGrpSpPr>
            <p:grpSpPr>
              <a:xfrm>
                <a:off x="414324" y="4129336"/>
                <a:ext cx="498821" cy="252249"/>
                <a:chOff x="695721" y="4408045"/>
                <a:chExt cx="498821" cy="20741"/>
              </a:xfrm>
            </p:grpSpPr>
            <p:cxnSp>
              <p:nvCxnSpPr>
                <p:cNvPr id="150" name="Connecteur droit avec flèche 149">
                  <a:extLst>
                    <a:ext uri="{FF2B5EF4-FFF2-40B4-BE49-F238E27FC236}">
                      <a16:creationId xmlns:a16="http://schemas.microsoft.com/office/drawing/2014/main" id="{AF315D00-651F-2A1C-1358-D48E907155F1}"/>
                    </a:ext>
                  </a:extLst>
                </p:cNvPr>
                <p:cNvCxnSpPr/>
                <p:nvPr/>
              </p:nvCxnSpPr>
              <p:spPr>
                <a:xfrm>
                  <a:off x="695721" y="4418867"/>
                  <a:ext cx="252247" cy="0"/>
                </a:xfrm>
                <a:prstGeom prst="straightConnector1">
                  <a:avLst/>
                </a:prstGeom>
                <a:solidFill>
                  <a:schemeClr val="bg1"/>
                </a:solidFill>
                <a:ln w="28575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Connecteur droit avec flèche 150">
                  <a:extLst>
                    <a:ext uri="{FF2B5EF4-FFF2-40B4-BE49-F238E27FC236}">
                      <a16:creationId xmlns:a16="http://schemas.microsoft.com/office/drawing/2014/main" id="{25217EC1-CD1A-159C-A047-CC2EC281CD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184171" y="4418416"/>
                  <a:ext cx="20741" cy="0"/>
                </a:xfrm>
                <a:prstGeom prst="straightConnector1">
                  <a:avLst/>
                </a:prstGeom>
                <a:solidFill>
                  <a:schemeClr val="bg1"/>
                </a:solidFill>
                <a:ln w="28575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5" name="Groupe 154">
              <a:extLst>
                <a:ext uri="{FF2B5EF4-FFF2-40B4-BE49-F238E27FC236}">
                  <a16:creationId xmlns:a16="http://schemas.microsoft.com/office/drawing/2014/main" id="{093E6293-2407-B6CF-E022-00CB1B5BC058}"/>
                </a:ext>
              </a:extLst>
            </p:cNvPr>
            <p:cNvGrpSpPr/>
            <p:nvPr/>
          </p:nvGrpSpPr>
          <p:grpSpPr>
            <a:xfrm>
              <a:off x="5187837" y="3144926"/>
              <a:ext cx="742003" cy="368056"/>
              <a:chOff x="344313" y="4082424"/>
              <a:chExt cx="742003" cy="368056"/>
            </a:xfrm>
          </p:grpSpPr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0959DACD-AA6D-0CF7-E3F8-B0537104CB9E}"/>
                  </a:ext>
                </a:extLst>
              </p:cNvPr>
              <p:cNvSpPr/>
              <p:nvPr/>
            </p:nvSpPr>
            <p:spPr>
              <a:xfrm>
                <a:off x="344313" y="4082424"/>
                <a:ext cx="742003" cy="368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57" name="Groupe 156">
                <a:extLst>
                  <a:ext uri="{FF2B5EF4-FFF2-40B4-BE49-F238E27FC236}">
                    <a16:creationId xmlns:a16="http://schemas.microsoft.com/office/drawing/2014/main" id="{40DBFE3B-850F-C85A-BA79-5099F9E7B85F}"/>
                  </a:ext>
                </a:extLst>
              </p:cNvPr>
              <p:cNvGrpSpPr/>
              <p:nvPr/>
            </p:nvGrpSpPr>
            <p:grpSpPr>
              <a:xfrm>
                <a:off x="540448" y="4134821"/>
                <a:ext cx="498819" cy="252249"/>
                <a:chOff x="821845" y="4408496"/>
                <a:chExt cx="498819" cy="20741"/>
              </a:xfrm>
            </p:grpSpPr>
            <p:cxnSp>
              <p:nvCxnSpPr>
                <p:cNvPr id="158" name="Connecteur droit avec flèche 157">
                  <a:extLst>
                    <a:ext uri="{FF2B5EF4-FFF2-40B4-BE49-F238E27FC236}">
                      <a16:creationId xmlns:a16="http://schemas.microsoft.com/office/drawing/2014/main" id="{3A22E0BA-892E-AF08-E1CB-3F376B2985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811474" y="4418867"/>
                  <a:ext cx="20741" cy="0"/>
                </a:xfrm>
                <a:prstGeom prst="straightConnector1">
                  <a:avLst/>
                </a:prstGeom>
                <a:solidFill>
                  <a:schemeClr val="bg1"/>
                </a:solidFill>
                <a:ln w="28575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Connecteur droit avec flèche 158">
                  <a:extLst>
                    <a:ext uri="{FF2B5EF4-FFF2-40B4-BE49-F238E27FC236}">
                      <a16:creationId xmlns:a16="http://schemas.microsoft.com/office/drawing/2014/main" id="{68F31478-FB7D-D6E1-DC56-049B5E082252}"/>
                    </a:ext>
                  </a:extLst>
                </p:cNvPr>
                <p:cNvCxnSpPr/>
                <p:nvPr/>
              </p:nvCxnSpPr>
              <p:spPr>
                <a:xfrm>
                  <a:off x="1068418" y="4418416"/>
                  <a:ext cx="252246" cy="0"/>
                </a:xfrm>
                <a:prstGeom prst="straightConnector1">
                  <a:avLst/>
                </a:prstGeom>
                <a:solidFill>
                  <a:schemeClr val="bg1"/>
                </a:solidFill>
                <a:ln w="28575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24" name="Groupe 1023">
              <a:extLst>
                <a:ext uri="{FF2B5EF4-FFF2-40B4-BE49-F238E27FC236}">
                  <a16:creationId xmlns:a16="http://schemas.microsoft.com/office/drawing/2014/main" id="{808BEB23-2DEB-497F-537B-5994BDBF7658}"/>
                </a:ext>
              </a:extLst>
            </p:cNvPr>
            <p:cNvGrpSpPr/>
            <p:nvPr/>
          </p:nvGrpSpPr>
          <p:grpSpPr>
            <a:xfrm>
              <a:off x="6615460" y="3136121"/>
              <a:ext cx="742003" cy="368056"/>
              <a:chOff x="344313" y="4082424"/>
              <a:chExt cx="742003" cy="368056"/>
            </a:xfrm>
          </p:grpSpPr>
          <p:sp>
            <p:nvSpPr>
              <p:cNvPr id="1025" name="Rectangle 1024">
                <a:extLst>
                  <a:ext uri="{FF2B5EF4-FFF2-40B4-BE49-F238E27FC236}">
                    <a16:creationId xmlns:a16="http://schemas.microsoft.com/office/drawing/2014/main" id="{C9A9CFF2-F85E-7826-9452-237648FD1349}"/>
                  </a:ext>
                </a:extLst>
              </p:cNvPr>
              <p:cNvSpPr/>
              <p:nvPr/>
            </p:nvSpPr>
            <p:spPr>
              <a:xfrm>
                <a:off x="344313" y="4082424"/>
                <a:ext cx="742003" cy="368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1028" name="Groupe 1027">
                <a:extLst>
                  <a:ext uri="{FF2B5EF4-FFF2-40B4-BE49-F238E27FC236}">
                    <a16:creationId xmlns:a16="http://schemas.microsoft.com/office/drawing/2014/main" id="{EBA22B32-7CF0-9A1E-D42B-7C1C97E9F3FA}"/>
                  </a:ext>
                </a:extLst>
              </p:cNvPr>
              <p:cNvGrpSpPr/>
              <p:nvPr/>
            </p:nvGrpSpPr>
            <p:grpSpPr>
              <a:xfrm>
                <a:off x="540448" y="4129337"/>
                <a:ext cx="372697" cy="257734"/>
                <a:chOff x="821845" y="4408045"/>
                <a:chExt cx="372697" cy="21192"/>
              </a:xfrm>
            </p:grpSpPr>
            <p:cxnSp>
              <p:nvCxnSpPr>
                <p:cNvPr id="1029" name="Connecteur droit avec flèche 1028">
                  <a:extLst>
                    <a:ext uri="{FF2B5EF4-FFF2-40B4-BE49-F238E27FC236}">
                      <a16:creationId xmlns:a16="http://schemas.microsoft.com/office/drawing/2014/main" id="{8DE67D02-31E4-3A14-6EBB-D047ED018D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811474" y="4418867"/>
                  <a:ext cx="20741" cy="0"/>
                </a:xfrm>
                <a:prstGeom prst="straightConnector1">
                  <a:avLst/>
                </a:prstGeom>
                <a:solidFill>
                  <a:schemeClr val="bg1"/>
                </a:solidFill>
                <a:ln w="28575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30" name="Connecteur droit avec flèche 1029">
                  <a:extLst>
                    <a:ext uri="{FF2B5EF4-FFF2-40B4-BE49-F238E27FC236}">
                      <a16:creationId xmlns:a16="http://schemas.microsoft.com/office/drawing/2014/main" id="{F42CDA59-E3E0-EE40-1A9E-16C8DE294C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184171" y="4418416"/>
                  <a:ext cx="20741" cy="0"/>
                </a:xfrm>
                <a:prstGeom prst="straightConnector1">
                  <a:avLst/>
                </a:prstGeom>
                <a:solidFill>
                  <a:schemeClr val="bg1"/>
                </a:solidFill>
                <a:ln w="28575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96" name="ZoneTexte 95"/>
          <p:cNvSpPr txBox="1"/>
          <p:nvPr/>
        </p:nvSpPr>
        <p:spPr>
          <a:xfrm>
            <a:off x="432000" y="4016622"/>
            <a:ext cx="8280000" cy="2592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Cas particulier: état 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 factorisable 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ou </a:t>
            </a:r>
            <a:r>
              <a:rPr lang="fr-FR" sz="2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état intriqué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dirty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algn="just"/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9E6960D0-6461-ADBD-3CA3-39F081F56961}"/>
              </a:ext>
            </a:extLst>
          </p:cNvPr>
          <p:cNvGrpSpPr/>
          <p:nvPr/>
        </p:nvGrpSpPr>
        <p:grpSpPr>
          <a:xfrm>
            <a:off x="1220594" y="4432908"/>
            <a:ext cx="2808000" cy="432001"/>
            <a:chOff x="1220594" y="4432910"/>
            <a:chExt cx="2808000" cy="395354"/>
          </a:xfrm>
        </p:grpSpPr>
        <p:sp>
          <p:nvSpPr>
            <p:cNvPr id="113" name="ZoneTexte 112"/>
            <p:cNvSpPr txBox="1"/>
            <p:nvPr/>
          </p:nvSpPr>
          <p:spPr>
            <a:xfrm>
              <a:off x="1220594" y="4432910"/>
              <a:ext cx="2808000" cy="395353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fr-FR" b="1" i="1" dirty="0">
                  <a:latin typeface="Times New Roman" pitchFamily="18" charset="0"/>
                  <a:cs typeface="Times New Roman" pitchFamily="18" charset="0"/>
                  <a:sym typeface="Symbol"/>
                </a:rPr>
                <a:t>si</a:t>
              </a:r>
              <a:r>
                <a:rPr lang="fr-FR" b="1" dirty="0">
                  <a:latin typeface="Times New Roman" pitchFamily="18" charset="0"/>
                  <a:cs typeface="Times New Roman" pitchFamily="18" charset="0"/>
                  <a:sym typeface="Symbol"/>
                </a:rPr>
                <a:t>: a  </a:t>
              </a:r>
              <a:r>
                <a:rPr lang="fr-FR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fr-FR" b="1" dirty="0">
                  <a:latin typeface="Times New Roman" pitchFamily="18" charset="0"/>
                  <a:cs typeface="Times New Roman" pitchFamily="18" charset="0"/>
                  <a:sym typeface="Symbol"/>
                </a:rPr>
                <a:t>d </a:t>
              </a:r>
              <a:r>
                <a:rPr lang="fr-FR" b="1" dirty="0">
                  <a:latin typeface="Times New Roman" pitchFamily="18" charset="0"/>
                  <a:cs typeface="Times New Roman" pitchFamily="18" charset="0"/>
                </a:rPr>
                <a:t>=        et  </a:t>
              </a:r>
              <a:r>
                <a:rPr lang="fr-FR" b="1" dirty="0">
                  <a:latin typeface="Times New Roman" pitchFamily="18" charset="0"/>
                  <a:cs typeface="Times New Roman" pitchFamily="18" charset="0"/>
                  <a:sym typeface="Symbol"/>
                </a:rPr>
                <a:t>b</a:t>
              </a:r>
              <a:r>
                <a:rPr lang="fr-FR" b="1" dirty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fr-FR" b="1" dirty="0">
                  <a:latin typeface="Times New Roman" pitchFamily="18" charset="0"/>
                  <a:cs typeface="Times New Roman" pitchFamily="18" charset="0"/>
                  <a:sym typeface="Symbol"/>
                </a:rPr>
                <a:t>c </a:t>
              </a:r>
              <a:r>
                <a:rPr lang="fr-FR" b="1" dirty="0">
                  <a:latin typeface="Times New Roman" pitchFamily="18" charset="0"/>
                  <a:cs typeface="Times New Roman" pitchFamily="18" charset="0"/>
                </a:rPr>
                <a:t>= 0</a:t>
              </a:r>
              <a:endPara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2" name="Picture 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20034" y="4445027"/>
              <a:ext cx="252000" cy="383237"/>
            </a:xfrm>
            <a:prstGeom prst="rect">
              <a:avLst/>
            </a:prstGeom>
            <a:solidFill>
              <a:srgbClr val="92D050"/>
            </a:solidFill>
          </p:spPr>
        </p:pic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34EE3DAE-0950-D662-726F-0AD1178F1F1A}"/>
              </a:ext>
            </a:extLst>
          </p:cNvPr>
          <p:cNvGrpSpPr/>
          <p:nvPr/>
        </p:nvGrpSpPr>
        <p:grpSpPr>
          <a:xfrm>
            <a:off x="1237873" y="5570766"/>
            <a:ext cx="2808000" cy="432000"/>
            <a:chOff x="1237873" y="5385064"/>
            <a:chExt cx="2808000" cy="432000"/>
          </a:xfrm>
        </p:grpSpPr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5BA9CEBD-976D-FEAC-9B2B-3B98AFFA3281}"/>
                </a:ext>
              </a:extLst>
            </p:cNvPr>
            <p:cNvSpPr txBox="1"/>
            <p:nvPr/>
          </p:nvSpPr>
          <p:spPr>
            <a:xfrm>
              <a:off x="1237873" y="5385064"/>
              <a:ext cx="2808000" cy="432000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fr-FR" b="1" i="1" dirty="0">
                  <a:latin typeface="Times New Roman" pitchFamily="18" charset="0"/>
                  <a:cs typeface="Times New Roman" pitchFamily="18" charset="0"/>
                  <a:sym typeface="Symbol"/>
                </a:rPr>
                <a:t>si</a:t>
              </a:r>
              <a:r>
                <a:rPr lang="fr-FR" b="1" dirty="0">
                  <a:latin typeface="Times New Roman" pitchFamily="18" charset="0"/>
                  <a:cs typeface="Times New Roman" pitchFamily="18" charset="0"/>
                  <a:sym typeface="Symbol"/>
                </a:rPr>
                <a:t>: a </a:t>
              </a:r>
              <a:r>
                <a:rPr lang="fr-FR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fr-FR" b="1" dirty="0">
                  <a:latin typeface="Times New Roman" pitchFamily="18" charset="0"/>
                  <a:cs typeface="Times New Roman" pitchFamily="18" charset="0"/>
                  <a:sym typeface="Symbol"/>
                </a:rPr>
                <a:t>d </a:t>
              </a:r>
              <a:r>
                <a:rPr lang="fr-FR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fr-FR" b="1" dirty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fr-FR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fr-FR" b="1" dirty="0">
                  <a:latin typeface="Times New Roman" pitchFamily="18" charset="0"/>
                  <a:cs typeface="Times New Roman" pitchFamily="18" charset="0"/>
                </a:rPr>
                <a:t>et</a:t>
              </a:r>
              <a:r>
                <a:rPr lang="fr-FR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fr-FR" b="1" dirty="0">
                  <a:latin typeface="Times New Roman" pitchFamily="18" charset="0"/>
                  <a:cs typeface="Times New Roman" pitchFamily="18" charset="0"/>
                  <a:sym typeface="Symbol"/>
                </a:rPr>
                <a:t>b </a:t>
              </a:r>
              <a:r>
                <a:rPr lang="fr-FR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fr-FR" b="1" dirty="0">
                  <a:latin typeface="Times New Roman" pitchFamily="18" charset="0"/>
                  <a:cs typeface="Times New Roman" pitchFamily="18" charset="0"/>
                  <a:sym typeface="Symbol"/>
                </a:rPr>
                <a:t>c </a:t>
              </a:r>
              <a:r>
                <a:rPr lang="fr-FR" dirty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1" name="Picture 1">
              <a:extLst>
                <a:ext uri="{FF2B5EF4-FFF2-40B4-BE49-F238E27FC236}">
                  <a16:creationId xmlns:a16="http://schemas.microsoft.com/office/drawing/2014/main" id="{C0E8FCB7-C0B2-BFF9-0583-2F53741696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95831" y="5402876"/>
              <a:ext cx="220818" cy="396000"/>
            </a:xfrm>
            <a:prstGeom prst="rect">
              <a:avLst/>
            </a:prstGeom>
            <a:solidFill>
              <a:srgbClr val="92D050"/>
            </a:solidFill>
          </p:spPr>
        </p:pic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A3A4051-3BAB-2D71-F61E-9252CD08025D}"/>
              </a:ext>
            </a:extLst>
          </p:cNvPr>
          <p:cNvGrpSpPr/>
          <p:nvPr/>
        </p:nvGrpSpPr>
        <p:grpSpPr>
          <a:xfrm>
            <a:off x="4185131" y="4385546"/>
            <a:ext cx="3809103" cy="551783"/>
            <a:chOff x="4185131" y="4332794"/>
            <a:chExt cx="3809103" cy="551783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7A0C5077-B336-1A6E-76F0-358D766AD74A}"/>
                </a:ext>
              </a:extLst>
            </p:cNvPr>
            <p:cNvGrpSpPr/>
            <p:nvPr/>
          </p:nvGrpSpPr>
          <p:grpSpPr>
            <a:xfrm>
              <a:off x="4763859" y="4332794"/>
              <a:ext cx="3230375" cy="540000"/>
              <a:chOff x="3963760" y="4376757"/>
              <a:chExt cx="3230375" cy="540000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8CBD7F7-1669-0BC5-D34B-28F9AA5A264F}"/>
                  </a:ext>
                </a:extLst>
              </p:cNvPr>
              <p:cNvSpPr/>
              <p:nvPr/>
            </p:nvSpPr>
            <p:spPr>
              <a:xfrm>
                <a:off x="3963760" y="4376757"/>
                <a:ext cx="3210764" cy="54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6" name="Groupe 5">
                <a:extLst>
                  <a:ext uri="{FF2B5EF4-FFF2-40B4-BE49-F238E27FC236}">
                    <a16:creationId xmlns:a16="http://schemas.microsoft.com/office/drawing/2014/main" id="{E3CCDEBB-BD01-B220-86FD-301674D28605}"/>
                  </a:ext>
                </a:extLst>
              </p:cNvPr>
              <p:cNvGrpSpPr/>
              <p:nvPr/>
            </p:nvGrpSpPr>
            <p:grpSpPr>
              <a:xfrm>
                <a:off x="4000501" y="4430414"/>
                <a:ext cx="3193634" cy="483693"/>
                <a:chOff x="4000501" y="4430414"/>
                <a:chExt cx="3193634" cy="483693"/>
              </a:xfrm>
            </p:grpSpPr>
            <p:sp>
              <p:nvSpPr>
                <p:cNvPr id="40" name="ZoneTexte 39">
                  <a:extLst>
                    <a:ext uri="{FF2B5EF4-FFF2-40B4-BE49-F238E27FC236}">
                      <a16:creationId xmlns:a16="http://schemas.microsoft.com/office/drawing/2014/main" id="{CB92C8E2-3275-64B1-9A30-16579977A3F2}"/>
                    </a:ext>
                  </a:extLst>
                </p:cNvPr>
                <p:cNvSpPr txBox="1"/>
                <p:nvPr/>
              </p:nvSpPr>
              <p:spPr>
                <a:xfrm>
                  <a:off x="4000501" y="4445745"/>
                  <a:ext cx="31936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>
                      <a:latin typeface="Times New Roman" pitchFamily="18" charset="0"/>
                      <a:cs typeface="Times New Roman" pitchFamily="18" charset="0"/>
                    </a:rPr>
                    <a:t>| </a:t>
                  </a:r>
                  <a:r>
                    <a:rPr lang="fr-FR" dirty="0">
                      <a:latin typeface="Symbol" pitchFamily="18" charset="2"/>
                      <a:cs typeface="Times New Roman" pitchFamily="18" charset="0"/>
                    </a:rPr>
                    <a:t>f</a:t>
                  </a:r>
                  <a:r>
                    <a:rPr lang="fr-FR" dirty="0">
                      <a:latin typeface="Times New Roman" pitchFamily="18" charset="0"/>
                      <a:cs typeface="Times New Roman" pitchFamily="18" charset="0"/>
                    </a:rPr>
                    <a:t> &gt; =      </a:t>
                  </a:r>
                  <a:r>
                    <a:rPr lang="fr-FR" b="1" dirty="0">
                      <a:latin typeface="Times New Roman" pitchFamily="18" charset="0"/>
                      <a:cs typeface="Times New Roman" pitchFamily="18" charset="0"/>
                    </a:rPr>
                    <a:t>[ </a:t>
                  </a:r>
                  <a:r>
                    <a:rPr lang="fr-FR" b="1" dirty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</a:t>
                  </a:r>
                  <a:r>
                    <a:rPr lang="fr-FR" dirty="0">
                      <a:latin typeface="Times New Roman" pitchFamily="18" charset="0"/>
                      <a:cs typeface="Times New Roman" pitchFamily="18" charset="0"/>
                    </a:rPr>
                    <a:t>             </a:t>
                  </a:r>
                  <a:r>
                    <a:rPr lang="fr-FR" b="1" dirty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&gt; </a:t>
                  </a:r>
                  <a:r>
                    <a:rPr lang="fr-FR" dirty="0">
                      <a:latin typeface="Times New Roman" pitchFamily="18" charset="0"/>
                      <a:cs typeface="Times New Roman" pitchFamily="18" charset="0"/>
                    </a:rPr>
                    <a:t>± </a:t>
                  </a:r>
                  <a:r>
                    <a:rPr lang="fr-FR" b="1" dirty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       &gt;]</a:t>
                  </a:r>
                  <a:endParaRPr lang="fr-FR" dirty="0"/>
                </a:p>
              </p:txBody>
            </p:sp>
            <p:grpSp>
              <p:nvGrpSpPr>
                <p:cNvPr id="1047" name="Groupe 1046">
                  <a:extLst>
                    <a:ext uri="{FF2B5EF4-FFF2-40B4-BE49-F238E27FC236}">
                      <a16:creationId xmlns:a16="http://schemas.microsoft.com/office/drawing/2014/main" id="{B7BC00B4-13BE-DF77-C6EB-437E24DDA001}"/>
                    </a:ext>
                  </a:extLst>
                </p:cNvPr>
                <p:cNvGrpSpPr/>
                <p:nvPr/>
              </p:nvGrpSpPr>
              <p:grpSpPr>
                <a:xfrm>
                  <a:off x="4778808" y="4430414"/>
                  <a:ext cx="1902389" cy="483693"/>
                  <a:chOff x="7809161" y="3505725"/>
                  <a:chExt cx="1902389" cy="483693"/>
                </a:xfrm>
              </p:grpSpPr>
              <p:pic>
                <p:nvPicPr>
                  <p:cNvPr id="1035" name="Picture 1">
                    <a:extLst>
                      <a:ext uri="{FF2B5EF4-FFF2-40B4-BE49-F238E27FC236}">
                        <a16:creationId xmlns:a16="http://schemas.microsoft.com/office/drawing/2014/main" id="{0F974A67-AFEA-1ED2-CE87-5B514483462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809161" y="3505725"/>
                    <a:ext cx="224832" cy="483693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</p:pic>
              <p:grpSp>
                <p:nvGrpSpPr>
                  <p:cNvPr id="1046" name="Groupe 1045">
                    <a:extLst>
                      <a:ext uri="{FF2B5EF4-FFF2-40B4-BE49-F238E27FC236}">
                        <a16:creationId xmlns:a16="http://schemas.microsoft.com/office/drawing/2014/main" id="{1E7488DB-EA00-77B7-283A-45E7A424D4EF}"/>
                      </a:ext>
                    </a:extLst>
                  </p:cNvPr>
                  <p:cNvGrpSpPr/>
                  <p:nvPr/>
                </p:nvGrpSpPr>
                <p:grpSpPr>
                  <a:xfrm>
                    <a:off x="8285846" y="3539479"/>
                    <a:ext cx="1425704" cy="288000"/>
                    <a:chOff x="8189134" y="3539479"/>
                    <a:chExt cx="1425704" cy="288000"/>
                  </a:xfrm>
                </p:grpSpPr>
                <p:cxnSp>
                  <p:nvCxnSpPr>
                    <p:cNvPr id="1039" name="Connecteur droit avec flèche 1038">
                      <a:extLst>
                        <a:ext uri="{FF2B5EF4-FFF2-40B4-BE49-F238E27FC236}">
                          <a16:creationId xmlns:a16="http://schemas.microsoft.com/office/drawing/2014/main" id="{B5A52B6A-1FF3-B643-6FDE-1787E91EC77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189134" y="3722069"/>
                      <a:ext cx="288000" cy="0"/>
                    </a:xfrm>
                    <a:prstGeom prst="straightConnector1">
                      <a:avLst/>
                    </a:prstGeom>
                    <a:solidFill>
                      <a:schemeClr val="bg1"/>
                    </a:solidFill>
                    <a:ln w="28575"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0" name="Connecteur droit avec flèche 1039">
                      <a:extLst>
                        <a:ext uri="{FF2B5EF4-FFF2-40B4-BE49-F238E27FC236}">
                          <a16:creationId xmlns:a16="http://schemas.microsoft.com/office/drawing/2014/main" id="{9F625A05-899A-E08A-B6D5-0378E34A374F}"/>
                        </a:ext>
                      </a:extLst>
                    </p:cNvPr>
                    <p:cNvCxnSpPr/>
                    <p:nvPr/>
                  </p:nvCxnSpPr>
                  <p:spPr>
                    <a:xfrm rot="16200000">
                      <a:off x="9281211" y="3680385"/>
                      <a:ext cx="276396" cy="0"/>
                    </a:xfrm>
                    <a:prstGeom prst="straightConnector1">
                      <a:avLst/>
                    </a:prstGeom>
                    <a:solidFill>
                      <a:schemeClr val="bg1"/>
                    </a:solidFill>
                    <a:ln w="28575"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7" name="Connecteur droit avec flèche 1036">
                      <a:extLst>
                        <a:ext uri="{FF2B5EF4-FFF2-40B4-BE49-F238E27FC236}">
                          <a16:creationId xmlns:a16="http://schemas.microsoft.com/office/drawing/2014/main" id="{15248D73-BE27-9510-2594-D6489C68BB7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>
                      <a:off x="9470838" y="3683479"/>
                      <a:ext cx="288000" cy="0"/>
                    </a:xfrm>
                    <a:prstGeom prst="straightConnector1">
                      <a:avLst/>
                    </a:prstGeom>
                    <a:solidFill>
                      <a:schemeClr val="bg1"/>
                    </a:solidFill>
                    <a:ln w="28575"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8" name="Connecteur droit avec flèche 1037">
                      <a:extLst>
                        <a:ext uri="{FF2B5EF4-FFF2-40B4-BE49-F238E27FC236}">
                          <a16:creationId xmlns:a16="http://schemas.microsoft.com/office/drawing/2014/main" id="{3A86538E-1FC9-09A9-04DA-9EFA741CD91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8559163" y="3719473"/>
                      <a:ext cx="276396" cy="0"/>
                    </a:xfrm>
                    <a:prstGeom prst="straightConnector1">
                      <a:avLst/>
                    </a:prstGeom>
                    <a:solidFill>
                      <a:schemeClr val="bg1"/>
                    </a:solidFill>
                    <a:ln w="28575"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D5484580-80FD-7143-CADF-DA46E1925D84}"/>
                </a:ext>
              </a:extLst>
            </p:cNvPr>
            <p:cNvSpPr txBox="1"/>
            <p:nvPr/>
          </p:nvSpPr>
          <p:spPr>
            <a:xfrm>
              <a:off x="4185131" y="4422912"/>
              <a:ext cx="38603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</a:t>
              </a:r>
              <a:endParaRPr lang="fr-FR" sz="2400" dirty="0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0B3720C5-BDE1-FD68-D7F8-42131CD4DE4F}"/>
              </a:ext>
            </a:extLst>
          </p:cNvPr>
          <p:cNvGrpSpPr/>
          <p:nvPr/>
        </p:nvGrpSpPr>
        <p:grpSpPr>
          <a:xfrm>
            <a:off x="4196859" y="5455627"/>
            <a:ext cx="3904799" cy="554189"/>
            <a:chOff x="4196859" y="4979787"/>
            <a:chExt cx="3904799" cy="554189"/>
          </a:xfrm>
        </p:grpSpPr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E4EBB2CB-6D8C-7A04-459B-02E9CBCB8F74}"/>
                </a:ext>
              </a:extLst>
            </p:cNvPr>
            <p:cNvGrpSpPr/>
            <p:nvPr/>
          </p:nvGrpSpPr>
          <p:grpSpPr>
            <a:xfrm>
              <a:off x="4693175" y="4979787"/>
              <a:ext cx="3408483" cy="554189"/>
              <a:chOff x="4693175" y="5269925"/>
              <a:chExt cx="3408483" cy="554189"/>
            </a:xfrm>
          </p:grpSpPr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4308814B-BFE2-C716-32A5-DD732A497293}"/>
                  </a:ext>
                </a:extLst>
              </p:cNvPr>
              <p:cNvSpPr txBox="1"/>
              <p:nvPr/>
            </p:nvSpPr>
            <p:spPr>
              <a:xfrm>
                <a:off x="4693175" y="5269925"/>
                <a:ext cx="3408483" cy="54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r>
                  <a:rPr lang="fr-FR" dirty="0">
                    <a:latin typeface="Times New Roman" pitchFamily="18" charset="0"/>
                    <a:cs typeface="Times New Roman" pitchFamily="18" charset="0"/>
                  </a:rPr>
                  <a:t>| </a:t>
                </a:r>
                <a:r>
                  <a:rPr lang="fr-FR" dirty="0">
                    <a:latin typeface="Symbol" pitchFamily="18" charset="2"/>
                    <a:cs typeface="Times New Roman" pitchFamily="18" charset="0"/>
                  </a:rPr>
                  <a:t>f</a:t>
                </a:r>
                <a:r>
                  <a:rPr lang="fr-FR" dirty="0">
                    <a:latin typeface="Times New Roman" pitchFamily="18" charset="0"/>
                    <a:cs typeface="Times New Roman" pitchFamily="18" charset="0"/>
                  </a:rPr>
                  <a:t> &gt; =       </a:t>
                </a:r>
                <a:r>
                  <a:rPr lang="fr-FR" b="1" dirty="0">
                    <a:latin typeface="Times New Roman" pitchFamily="18" charset="0"/>
                    <a:cs typeface="Times New Roman" pitchFamily="18" charset="0"/>
                  </a:rPr>
                  <a:t>[ </a:t>
                </a:r>
                <a:r>
                  <a:rPr lang="fr-FR" b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</a:t>
                </a:r>
                <a:r>
                  <a:rPr lang="fr-FR" dirty="0"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:r>
                  <a:rPr lang="fr-FR" b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&gt; </a:t>
                </a:r>
                <a:r>
                  <a:rPr lang="fr-FR" dirty="0">
                    <a:latin typeface="Times New Roman" pitchFamily="18" charset="0"/>
                    <a:cs typeface="Times New Roman" pitchFamily="18" charset="0"/>
                  </a:rPr>
                  <a:t>± </a:t>
                </a:r>
                <a:r>
                  <a:rPr lang="fr-FR" b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           &gt;]</a:t>
                </a:r>
                <a:endParaRPr lang="fr-FR" dirty="0"/>
              </a:p>
            </p:txBody>
          </p:sp>
          <p:pic>
            <p:nvPicPr>
              <p:cNvPr id="41" name="Picture 1">
                <a:extLst>
                  <a:ext uri="{FF2B5EF4-FFF2-40B4-BE49-F238E27FC236}">
                    <a16:creationId xmlns:a16="http://schemas.microsoft.com/office/drawing/2014/main" id="{93C632C0-61D3-6656-6BA1-FC76DEC4E8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462342" y="5340421"/>
                <a:ext cx="224832" cy="483693"/>
              </a:xfrm>
              <a:prstGeom prst="rect">
                <a:avLst/>
              </a:prstGeom>
              <a:solidFill>
                <a:schemeClr val="bg1"/>
              </a:solidFill>
            </p:spPr>
          </p:pic>
          <p:grpSp>
            <p:nvGrpSpPr>
              <p:cNvPr id="37" name="Groupe 36">
                <a:extLst>
                  <a:ext uri="{FF2B5EF4-FFF2-40B4-BE49-F238E27FC236}">
                    <a16:creationId xmlns:a16="http://schemas.microsoft.com/office/drawing/2014/main" id="{57C56953-92EF-0B72-5B26-5D163E1CBCC6}"/>
                  </a:ext>
                </a:extLst>
              </p:cNvPr>
              <p:cNvGrpSpPr/>
              <p:nvPr/>
            </p:nvGrpSpPr>
            <p:grpSpPr>
              <a:xfrm>
                <a:off x="6026848" y="5337660"/>
                <a:ext cx="455474" cy="276396"/>
                <a:chOff x="10427953" y="3637663"/>
                <a:chExt cx="455474" cy="276396"/>
              </a:xfrm>
            </p:grpSpPr>
            <p:cxnSp>
              <p:nvCxnSpPr>
                <p:cNvPr id="43" name="Connecteur droit avec flèche 42">
                  <a:extLst>
                    <a:ext uri="{FF2B5EF4-FFF2-40B4-BE49-F238E27FC236}">
                      <a16:creationId xmlns:a16="http://schemas.microsoft.com/office/drawing/2014/main" id="{0262563A-F722-EA6A-3A1B-D41CEF6CE412}"/>
                    </a:ext>
                  </a:extLst>
                </p:cNvPr>
                <p:cNvCxnSpPr/>
                <p:nvPr/>
              </p:nvCxnSpPr>
              <p:spPr>
                <a:xfrm>
                  <a:off x="10427953" y="3831209"/>
                  <a:ext cx="288000" cy="0"/>
                </a:xfrm>
                <a:prstGeom prst="straightConnector1">
                  <a:avLst/>
                </a:prstGeom>
                <a:solidFill>
                  <a:schemeClr val="bg1"/>
                </a:solidFill>
                <a:ln w="28575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necteur droit avec flèche 48">
                  <a:extLst>
                    <a:ext uri="{FF2B5EF4-FFF2-40B4-BE49-F238E27FC236}">
                      <a16:creationId xmlns:a16="http://schemas.microsoft.com/office/drawing/2014/main" id="{79B26F88-DD5A-4CE4-64D0-BF2646295D2C}"/>
                    </a:ext>
                  </a:extLst>
                </p:cNvPr>
                <p:cNvCxnSpPr/>
                <p:nvPr/>
              </p:nvCxnSpPr>
              <p:spPr>
                <a:xfrm rot="16200000">
                  <a:off x="10745229" y="3775861"/>
                  <a:ext cx="276396" cy="0"/>
                </a:xfrm>
                <a:prstGeom prst="straightConnector1">
                  <a:avLst/>
                </a:prstGeom>
                <a:solidFill>
                  <a:schemeClr val="bg1"/>
                </a:solidFill>
                <a:ln w="28575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e 38">
                <a:extLst>
                  <a:ext uri="{FF2B5EF4-FFF2-40B4-BE49-F238E27FC236}">
                    <a16:creationId xmlns:a16="http://schemas.microsoft.com/office/drawing/2014/main" id="{55EB603E-81E5-8699-B91E-39EB82E9F966}"/>
                  </a:ext>
                </a:extLst>
              </p:cNvPr>
              <p:cNvGrpSpPr/>
              <p:nvPr/>
            </p:nvGrpSpPr>
            <p:grpSpPr>
              <a:xfrm>
                <a:off x="7093490" y="5366803"/>
                <a:ext cx="524074" cy="276396"/>
                <a:chOff x="11658228" y="3651327"/>
                <a:chExt cx="524074" cy="276396"/>
              </a:xfrm>
            </p:grpSpPr>
            <p:cxnSp>
              <p:nvCxnSpPr>
                <p:cNvPr id="45" name="Connecteur droit avec flèche 44">
                  <a:extLst>
                    <a:ext uri="{FF2B5EF4-FFF2-40B4-BE49-F238E27FC236}">
                      <a16:creationId xmlns:a16="http://schemas.microsoft.com/office/drawing/2014/main" id="{EBA38571-FF06-092E-86EA-7AB1FC0B5DDF}"/>
                    </a:ext>
                  </a:extLst>
                </p:cNvPr>
                <p:cNvCxnSpPr/>
                <p:nvPr/>
              </p:nvCxnSpPr>
              <p:spPr>
                <a:xfrm rot="16200000">
                  <a:off x="11520030" y="3789525"/>
                  <a:ext cx="276396" cy="0"/>
                </a:xfrm>
                <a:prstGeom prst="straightConnector1">
                  <a:avLst/>
                </a:prstGeom>
                <a:solidFill>
                  <a:schemeClr val="bg1"/>
                </a:solidFill>
                <a:ln w="28575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necteur droit avec flèche 46">
                  <a:extLst>
                    <a:ext uri="{FF2B5EF4-FFF2-40B4-BE49-F238E27FC236}">
                      <a16:creationId xmlns:a16="http://schemas.microsoft.com/office/drawing/2014/main" id="{4FE0EE8C-F572-AD2E-6B1F-B08AC024883C}"/>
                    </a:ext>
                  </a:extLst>
                </p:cNvPr>
                <p:cNvCxnSpPr/>
                <p:nvPr/>
              </p:nvCxnSpPr>
              <p:spPr>
                <a:xfrm>
                  <a:off x="11894302" y="3827787"/>
                  <a:ext cx="288000" cy="0"/>
                </a:xfrm>
                <a:prstGeom prst="straightConnector1">
                  <a:avLst/>
                </a:prstGeom>
                <a:solidFill>
                  <a:schemeClr val="bg1"/>
                </a:solidFill>
                <a:ln w="28575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367C37AC-6C96-B4C5-3CBB-76395CE79D16}"/>
                </a:ext>
              </a:extLst>
            </p:cNvPr>
            <p:cNvSpPr txBox="1"/>
            <p:nvPr/>
          </p:nvSpPr>
          <p:spPr>
            <a:xfrm>
              <a:off x="4196859" y="5058893"/>
              <a:ext cx="38603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</a:t>
              </a:r>
              <a:endParaRPr lang="fr-FR" sz="2400" dirty="0"/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BE5BBE01-C568-3F42-6945-8F4707272D52}"/>
              </a:ext>
            </a:extLst>
          </p:cNvPr>
          <p:cNvGrpSpPr/>
          <p:nvPr/>
        </p:nvGrpSpPr>
        <p:grpSpPr>
          <a:xfrm>
            <a:off x="432000" y="6081470"/>
            <a:ext cx="8280000" cy="434821"/>
            <a:chOff x="432000" y="5677026"/>
            <a:chExt cx="8280000" cy="434821"/>
          </a:xfrm>
        </p:grpSpPr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A33F15A7-6765-D26B-9F1C-581CE1EB50C2}"/>
                </a:ext>
              </a:extLst>
            </p:cNvPr>
            <p:cNvSpPr txBox="1"/>
            <p:nvPr/>
          </p:nvSpPr>
          <p:spPr>
            <a:xfrm>
              <a:off x="432000" y="5736853"/>
              <a:ext cx="8280000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Avec 2 vraies pièces </a:t>
              </a:r>
              <a:r>
                <a:rPr lang="fr-FR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il est impossible </a:t>
              </a:r>
              <a:r>
                <a:rPr lang="fr-FR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d’avoir:                                         avec Prob = 1 / 2</a:t>
              </a:r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A4F9095D-EA51-3AFF-0707-94CA19875F02}"/>
                </a:ext>
              </a:extLst>
            </p:cNvPr>
            <p:cNvGrpSpPr/>
            <p:nvPr/>
          </p:nvGrpSpPr>
          <p:grpSpPr>
            <a:xfrm>
              <a:off x="4851434" y="5677026"/>
              <a:ext cx="2053311" cy="434821"/>
              <a:chOff x="3920063" y="-2729"/>
              <a:chExt cx="2053794" cy="435107"/>
            </a:xfrm>
          </p:grpSpPr>
          <p:grpSp>
            <p:nvGrpSpPr>
              <p:cNvPr id="14" name="Groupe 13">
                <a:extLst>
                  <a:ext uri="{FF2B5EF4-FFF2-40B4-BE49-F238E27FC236}">
                    <a16:creationId xmlns:a16="http://schemas.microsoft.com/office/drawing/2014/main" id="{06088706-07F5-8313-4C7B-5C310AB96E99}"/>
                  </a:ext>
                </a:extLst>
              </p:cNvPr>
              <p:cNvGrpSpPr/>
              <p:nvPr/>
            </p:nvGrpSpPr>
            <p:grpSpPr>
              <a:xfrm>
                <a:off x="3920063" y="8044"/>
                <a:ext cx="799030" cy="424334"/>
                <a:chOff x="3920063" y="8044"/>
                <a:chExt cx="799030" cy="424334"/>
              </a:xfrm>
            </p:grpSpPr>
            <p:pic>
              <p:nvPicPr>
                <p:cNvPr id="26" name="Picture 2">
                  <a:extLst>
                    <a:ext uri="{FF2B5EF4-FFF2-40B4-BE49-F238E27FC236}">
                      <a16:creationId xmlns:a16="http://schemas.microsoft.com/office/drawing/2014/main" id="{7A3ACBFE-B8E2-CEC9-722C-8352006891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311899" y="8044"/>
                  <a:ext cx="407194" cy="4071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7" name="Picture 3">
                  <a:extLst>
                    <a:ext uri="{FF2B5EF4-FFF2-40B4-BE49-F238E27FC236}">
                      <a16:creationId xmlns:a16="http://schemas.microsoft.com/office/drawing/2014/main" id="{BEA58338-5690-2558-7F17-41DD6D18D68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920063" y="25184"/>
                  <a:ext cx="407194" cy="40719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5" name="Groupe 14">
                <a:extLst>
                  <a:ext uri="{FF2B5EF4-FFF2-40B4-BE49-F238E27FC236}">
                    <a16:creationId xmlns:a16="http://schemas.microsoft.com/office/drawing/2014/main" id="{599B51E8-9CA1-2C2F-DEB5-1AC0D0D8C4D6}"/>
                  </a:ext>
                </a:extLst>
              </p:cNvPr>
              <p:cNvGrpSpPr/>
              <p:nvPr/>
            </p:nvGrpSpPr>
            <p:grpSpPr>
              <a:xfrm>
                <a:off x="5150979" y="-2729"/>
                <a:ext cx="822878" cy="419448"/>
                <a:chOff x="5150979" y="-2729"/>
                <a:chExt cx="822878" cy="419448"/>
              </a:xfrm>
            </p:grpSpPr>
            <p:pic>
              <p:nvPicPr>
                <p:cNvPr id="24" name="Picture 2">
                  <a:extLst>
                    <a:ext uri="{FF2B5EF4-FFF2-40B4-BE49-F238E27FC236}">
                      <a16:creationId xmlns:a16="http://schemas.microsoft.com/office/drawing/2014/main" id="{C6F8EB1F-7F9C-671B-8B1A-74784A233FC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50979" y="-2729"/>
                  <a:ext cx="407194" cy="4071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5" name="Picture 3">
                  <a:extLst>
                    <a:ext uri="{FF2B5EF4-FFF2-40B4-BE49-F238E27FC236}">
                      <a16:creationId xmlns:a16="http://schemas.microsoft.com/office/drawing/2014/main" id="{CEDA710C-A4DC-4D1C-CA7A-3F5D224E82F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566663" y="9525"/>
                  <a:ext cx="407194" cy="407194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6" name="ZoneTexte 78">
                <a:extLst>
                  <a:ext uri="{FF2B5EF4-FFF2-40B4-BE49-F238E27FC236}">
                    <a16:creationId xmlns:a16="http://schemas.microsoft.com/office/drawing/2014/main" id="{8B6525AC-94A6-43D1-2D46-872A03886FF9}"/>
                  </a:ext>
                </a:extLst>
              </p:cNvPr>
              <p:cNvSpPr txBox="1"/>
              <p:nvPr/>
            </p:nvSpPr>
            <p:spPr>
              <a:xfrm>
                <a:off x="4747563" y="35251"/>
                <a:ext cx="396093" cy="324213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600" kern="1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</a:t>
                </a:r>
                <a:endParaRPr lang="fr-FR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4BA50237-6CE8-E879-493A-32331FE801B4}"/>
              </a:ext>
            </a:extLst>
          </p:cNvPr>
          <p:cNvGrpSpPr/>
          <p:nvPr/>
        </p:nvGrpSpPr>
        <p:grpSpPr>
          <a:xfrm>
            <a:off x="428713" y="4902337"/>
            <a:ext cx="8280000" cy="477416"/>
            <a:chOff x="428713" y="6074178"/>
            <a:chExt cx="8280000" cy="477416"/>
          </a:xfrm>
        </p:grpSpPr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5A2C4254-185F-E608-85C8-59EE9E6DEE35}"/>
                </a:ext>
              </a:extLst>
            </p:cNvPr>
            <p:cNvSpPr txBox="1"/>
            <p:nvPr/>
          </p:nvSpPr>
          <p:spPr>
            <a:xfrm>
              <a:off x="428713" y="6182262"/>
              <a:ext cx="8280000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Avec 2 vraies pièces </a:t>
              </a:r>
              <a:r>
                <a:rPr lang="fr-FR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il est impossible </a:t>
              </a:r>
              <a:r>
                <a:rPr lang="fr-FR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d’avoir:                 ou                    avec Prob = 1 / 2</a:t>
              </a:r>
            </a:p>
          </p:txBody>
        </p: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E3AA22AB-212E-601C-883F-54F04E72DA92}"/>
                </a:ext>
              </a:extLst>
            </p:cNvPr>
            <p:cNvGrpSpPr/>
            <p:nvPr/>
          </p:nvGrpSpPr>
          <p:grpSpPr>
            <a:xfrm>
              <a:off x="4876144" y="6074178"/>
              <a:ext cx="2026878" cy="448303"/>
              <a:chOff x="4348605" y="6126927"/>
              <a:chExt cx="2026878" cy="448303"/>
            </a:xfrm>
          </p:grpSpPr>
          <p:grpSp>
            <p:nvGrpSpPr>
              <p:cNvPr id="91" name="Groupe 90">
                <a:extLst>
                  <a:ext uri="{FF2B5EF4-FFF2-40B4-BE49-F238E27FC236}">
                    <a16:creationId xmlns:a16="http://schemas.microsoft.com/office/drawing/2014/main" id="{5350A47A-DF6D-4B48-B04A-2BDC554D43B8}"/>
                  </a:ext>
                </a:extLst>
              </p:cNvPr>
              <p:cNvGrpSpPr/>
              <p:nvPr/>
            </p:nvGrpSpPr>
            <p:grpSpPr>
              <a:xfrm>
                <a:off x="4348605" y="6168036"/>
                <a:ext cx="807653" cy="407194"/>
                <a:chOff x="3125563" y="2657530"/>
                <a:chExt cx="807653" cy="407194"/>
              </a:xfrm>
              <a:solidFill>
                <a:srgbClr val="00B0F0"/>
              </a:solidFill>
            </p:grpSpPr>
            <p:pic>
              <p:nvPicPr>
                <p:cNvPr id="98" name="Picture 3" descr="D:\backup\Autre utilisateur\Intrication\figures et images\pile .jpg">
                  <a:extLst>
                    <a:ext uri="{FF2B5EF4-FFF2-40B4-BE49-F238E27FC236}">
                      <a16:creationId xmlns:a16="http://schemas.microsoft.com/office/drawing/2014/main" id="{DD28C915-0AA4-4AE6-AB14-4EA5F214BBD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125563" y="2657530"/>
                  <a:ext cx="407194" cy="407194"/>
                </a:xfrm>
                <a:prstGeom prst="rect">
                  <a:avLst/>
                </a:prstGeom>
                <a:grpFill/>
              </p:spPr>
            </p:pic>
            <p:pic>
              <p:nvPicPr>
                <p:cNvPr id="99" name="Picture 3" descr="D:\backup\Autre utilisateur\Intrication\figures et images\pile .jpg">
                  <a:extLst>
                    <a:ext uri="{FF2B5EF4-FFF2-40B4-BE49-F238E27FC236}">
                      <a16:creationId xmlns:a16="http://schemas.microsoft.com/office/drawing/2014/main" id="{332A4A8E-2899-467C-ACCF-764C24F92B4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537216" y="2658928"/>
                  <a:ext cx="396000" cy="396000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92" name="Groupe 91">
                <a:extLst>
                  <a:ext uri="{FF2B5EF4-FFF2-40B4-BE49-F238E27FC236}">
                    <a16:creationId xmlns:a16="http://schemas.microsoft.com/office/drawing/2014/main" id="{BB578F9D-89C7-4040-B3FC-584B1733B458}"/>
                  </a:ext>
                </a:extLst>
              </p:cNvPr>
              <p:cNvGrpSpPr/>
              <p:nvPr/>
            </p:nvGrpSpPr>
            <p:grpSpPr>
              <a:xfrm>
                <a:off x="5539052" y="6126927"/>
                <a:ext cx="836431" cy="408592"/>
                <a:chOff x="7386382" y="2649659"/>
                <a:chExt cx="836431" cy="408592"/>
              </a:xfrm>
            </p:grpSpPr>
            <p:pic>
              <p:nvPicPr>
                <p:cNvPr id="94" name="Picture 2" descr="D:\backup\Autre utilisateur\Intrication\figures et images\face.jpg">
                  <a:extLst>
                    <a:ext uri="{FF2B5EF4-FFF2-40B4-BE49-F238E27FC236}">
                      <a16:creationId xmlns:a16="http://schemas.microsoft.com/office/drawing/2014/main" id="{ECDE8578-C59A-4B6B-B136-4397A612F46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7386382" y="2649659"/>
                  <a:ext cx="407194" cy="4071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7" name="Picture 2" descr="D:\backup\Autre utilisateur\Intrication\figures et images\face.jpg">
                  <a:extLst>
                    <a:ext uri="{FF2B5EF4-FFF2-40B4-BE49-F238E27FC236}">
                      <a16:creationId xmlns:a16="http://schemas.microsoft.com/office/drawing/2014/main" id="{36729F6A-75FE-445D-BEDA-662C82AF39C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7815619" y="2651057"/>
                  <a:ext cx="407194" cy="407194"/>
                </a:xfrm>
                <a:prstGeom prst="rect">
                  <a:avLst/>
                </a:prstGeom>
                <a:noFill/>
              </p:spPr>
            </p:pic>
          </p:grpSp>
        </p:grpSp>
      </p:grpSp>
      <p:sp>
        <p:nvSpPr>
          <p:cNvPr id="33" name="ZoneTexte 32">
            <a:extLst>
              <a:ext uri="{FF2B5EF4-FFF2-40B4-BE49-F238E27FC236}">
                <a16:creationId xmlns:a16="http://schemas.microsoft.com/office/drawing/2014/main" id="{6A9DC696-3A7B-6309-C704-E7A67049E86D}"/>
              </a:ext>
            </a:extLst>
          </p:cNvPr>
          <p:cNvSpPr txBox="1"/>
          <p:nvPr/>
        </p:nvSpPr>
        <p:spPr>
          <a:xfrm>
            <a:off x="432000" y="4034508"/>
            <a:ext cx="8280000" cy="2628000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pPr algn="just"/>
            <a:r>
              <a:rPr lang="fr-F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fr-F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deux photons sont dans l’état intriqué</a:t>
            </a:r>
            <a:r>
              <a:rPr lang="fr-F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fr-F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fr-FR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103D957-3CDC-CF6D-C09A-E261B3EA58C3}"/>
              </a:ext>
            </a:extLst>
          </p:cNvPr>
          <p:cNvSpPr txBox="1"/>
          <p:nvPr/>
        </p:nvSpPr>
        <p:spPr>
          <a:xfrm>
            <a:off x="620820" y="4527699"/>
            <a:ext cx="8064000" cy="1200329"/>
          </a:xfrm>
          <a:prstGeom prst="rect">
            <a:avLst/>
          </a:prstGeom>
          <a:solidFill>
            <a:srgbClr val="FFC000"/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fr-F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lorsque Alice et Bob se partagent chacun un photon, toute </a:t>
            </a:r>
            <a:r>
              <a:rPr lang="fr-F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modification de l’état de l’un des photons se répercute INSTANTANENT sur l’autre,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15BB3D2E-3841-622A-083D-9EA4E0FE6812}"/>
              </a:ext>
            </a:extLst>
          </p:cNvPr>
          <p:cNvSpPr txBox="1"/>
          <p:nvPr/>
        </p:nvSpPr>
        <p:spPr>
          <a:xfrm>
            <a:off x="487238" y="5732233"/>
            <a:ext cx="7740000" cy="461665"/>
          </a:xfrm>
          <a:prstGeom prst="rect">
            <a:avLst/>
          </a:prstGeom>
          <a:solidFill>
            <a:srgbClr val="FFC000"/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et ceci </a:t>
            </a:r>
            <a:r>
              <a:rPr lang="fr-F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quelle que soit la distance qui sépare </a:t>
            </a:r>
            <a:r>
              <a:rPr lang="fr-F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Alice de Bob</a:t>
            </a:r>
          </a:p>
        </p:txBody>
      </p: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BE87929E-8BD2-5617-FF8C-3E4ABD5F054F}"/>
              </a:ext>
            </a:extLst>
          </p:cNvPr>
          <p:cNvGrpSpPr/>
          <p:nvPr/>
        </p:nvGrpSpPr>
        <p:grpSpPr>
          <a:xfrm>
            <a:off x="450000" y="4097831"/>
            <a:ext cx="8244000" cy="2412000"/>
            <a:chOff x="499537" y="1057167"/>
            <a:chExt cx="8122463" cy="2412000"/>
          </a:xfrm>
        </p:grpSpPr>
        <p:grpSp>
          <p:nvGrpSpPr>
            <p:cNvPr id="60" name="Groupe 59">
              <a:extLst>
                <a:ext uri="{FF2B5EF4-FFF2-40B4-BE49-F238E27FC236}">
                  <a16:creationId xmlns:a16="http://schemas.microsoft.com/office/drawing/2014/main" id="{11178065-375E-A578-3627-4FC92E95BFD8}"/>
                </a:ext>
              </a:extLst>
            </p:cNvPr>
            <p:cNvGrpSpPr/>
            <p:nvPr/>
          </p:nvGrpSpPr>
          <p:grpSpPr>
            <a:xfrm>
              <a:off x="522000" y="1057167"/>
              <a:ext cx="8100000" cy="2412000"/>
              <a:chOff x="522000" y="1057167"/>
              <a:chExt cx="8100000" cy="2412000"/>
            </a:xfrm>
          </p:grpSpPr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id="{3FC01050-8899-50F8-71C0-03C4017F0CCD}"/>
                  </a:ext>
                </a:extLst>
              </p:cNvPr>
              <p:cNvSpPr txBox="1"/>
              <p:nvPr/>
            </p:nvSpPr>
            <p:spPr>
              <a:xfrm>
                <a:off x="522000" y="1057167"/>
                <a:ext cx="8100000" cy="2412000"/>
              </a:xfrm>
              <a:prstGeom prst="rect">
                <a:avLst/>
              </a:prstGeom>
              <a:solidFill>
                <a:srgbClr val="FFC000"/>
              </a:solidFill>
              <a:ln w="3810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fr-FR" sz="2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71" name="Picture 2" descr="D:\backup\Autre utilisateur\Intrication\Localité, non localité\images localité\slide_1.jpg">
                <a:extLst>
                  <a:ext uri="{FF2B5EF4-FFF2-40B4-BE49-F238E27FC236}">
                    <a16:creationId xmlns:a16="http://schemas.microsoft.com/office/drawing/2014/main" id="{E9231D99-8FC8-2228-9F0D-4597A78901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481432" y="1102341"/>
                <a:ext cx="3096000" cy="2322000"/>
              </a:xfrm>
              <a:prstGeom prst="rect">
                <a:avLst/>
              </a:prstGeom>
              <a:noFill/>
            </p:spPr>
          </p:pic>
        </p:grp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C58FC6A6-787E-4CEF-D204-CDCE4D3A367C}"/>
                </a:ext>
              </a:extLst>
            </p:cNvPr>
            <p:cNvSpPr txBox="1"/>
            <p:nvPr/>
          </p:nvSpPr>
          <p:spPr>
            <a:xfrm>
              <a:off x="499537" y="1085822"/>
              <a:ext cx="5760000" cy="2340000"/>
            </a:xfrm>
            <a:prstGeom prst="rect">
              <a:avLst/>
            </a:prstGeom>
            <a:solidFill>
              <a:srgbClr val="FFC000"/>
            </a:solidFill>
            <a:ln w="3810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L’ensemble de ces deux propriétés </a:t>
              </a:r>
            </a:p>
            <a:p>
              <a:pPr algn="ctr"/>
              <a:r>
                <a:rPr lang="fr-FR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définissent la notion de</a:t>
              </a:r>
            </a:p>
            <a:p>
              <a:pPr algn="ctr"/>
              <a:r>
                <a:rPr lang="fr-FR" sz="2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NON LOCALITE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130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28" grpId="0" animBg="1"/>
      <p:bldP spid="107" grpId="0" animBg="1"/>
      <p:bldP spid="96" grpId="0" animBg="1"/>
      <p:bldP spid="33" grpId="0" animBg="1"/>
      <p:bldP spid="50" grpId="0" animBg="1"/>
      <p:bldP spid="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2138" y="246426"/>
            <a:ext cx="8280000" cy="6300000"/>
          </a:xfrm>
          <a:solidFill>
            <a:srgbClr val="FFFF00"/>
          </a:solidFill>
        </p:spPr>
        <p:txBody>
          <a:bodyPr/>
          <a:lstStyle/>
          <a:p>
            <a:pPr>
              <a:buNone/>
            </a:pPr>
            <a:r>
              <a:rPr lang="fr-FR" dirty="0"/>
              <a:t>	</a:t>
            </a:r>
          </a:p>
          <a:p>
            <a:pPr>
              <a:buNone/>
            </a:pPr>
            <a:endParaRPr lang="fr-FR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>
              <a:buNone/>
            </a:pP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fr-FR" sz="2800" dirty="0"/>
          </a:p>
        </p:txBody>
      </p:sp>
      <p:pic>
        <p:nvPicPr>
          <p:cNvPr id="1026" name="Picture 2" descr="D:\backup\Autre utilisateur\Intrication\figures et images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0138" y="1785400"/>
            <a:ext cx="7344000" cy="4577097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22000" y="326722"/>
            <a:ext cx="8100000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>
                <a:latin typeface="Times New Roman" pitchFamily="18" charset="0"/>
                <a:cs typeface="Times New Roman" pitchFamily="18" charset="0"/>
              </a:rPr>
              <a:t>Le satellite chinois </a:t>
            </a:r>
            <a:r>
              <a:rPr lang="fr-FR" sz="2800" b="1" i="1" dirty="0" err="1">
                <a:latin typeface="Times New Roman" pitchFamily="18" charset="0"/>
                <a:cs typeface="Times New Roman" pitchFamily="18" charset="0"/>
              </a:rPr>
              <a:t>Micius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>
                <a:latin typeface="Times New Roman" pitchFamily="18" charset="0"/>
                <a:cs typeface="Times New Roman" pitchFamily="18" charset="0"/>
              </a:rPr>
              <a:t>utilisé (2017) une source de </a:t>
            </a:r>
            <a:r>
              <a:rPr lang="fr-F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photons</a:t>
            </a:r>
            <a:r>
              <a:rPr lang="fr-F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intriqués </a:t>
            </a:r>
            <a:r>
              <a:rPr lang="fr-FR" sz="2800" i="1" dirty="0">
                <a:latin typeface="Times New Roman" pitchFamily="18" charset="0"/>
                <a:cs typeface="Times New Roman" pitchFamily="18" charset="0"/>
              </a:rPr>
              <a:t>qui assurent une </a:t>
            </a:r>
            <a:r>
              <a:rPr lang="fr-F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sécurité maximum</a:t>
            </a: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>
                <a:latin typeface="Times New Roman" pitchFamily="18" charset="0"/>
                <a:cs typeface="Times New Roman" pitchFamily="18" charset="0"/>
              </a:rPr>
              <a:t>dans le </a:t>
            </a:r>
            <a:r>
              <a:rPr lang="fr-F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domaine </a:t>
            </a:r>
            <a:r>
              <a:rPr lang="fr-FR" sz="2800" i="1" dirty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fr-FR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cryptographie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2122FA34-D0A6-F1E3-D595-5879001CF725}"/>
              </a:ext>
            </a:extLst>
          </p:cNvPr>
          <p:cNvGrpSpPr/>
          <p:nvPr/>
        </p:nvGrpSpPr>
        <p:grpSpPr>
          <a:xfrm>
            <a:off x="3721396" y="1865135"/>
            <a:ext cx="1707596" cy="388567"/>
            <a:chOff x="3522833" y="1991397"/>
            <a:chExt cx="1707596" cy="388567"/>
          </a:xfrm>
        </p:grpSpPr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D7886C2D-3452-0283-93BC-562C33117145}"/>
                </a:ext>
              </a:extLst>
            </p:cNvPr>
            <p:cNvGrpSpPr/>
            <p:nvPr/>
          </p:nvGrpSpPr>
          <p:grpSpPr>
            <a:xfrm>
              <a:off x="3522833" y="1991397"/>
              <a:ext cx="435003" cy="369332"/>
              <a:chOff x="3719750" y="3480339"/>
              <a:chExt cx="435003" cy="369332"/>
            </a:xfrm>
          </p:grpSpPr>
          <p:sp>
            <p:nvSpPr>
              <p:cNvPr id="67" name="Nuage 66">
                <a:extLst>
                  <a:ext uri="{FF2B5EF4-FFF2-40B4-BE49-F238E27FC236}">
                    <a16:creationId xmlns:a16="http://schemas.microsoft.com/office/drawing/2014/main" id="{FC63FBC5-E068-121E-A6C1-B1FA026D2B8E}"/>
                  </a:ext>
                </a:extLst>
              </p:cNvPr>
              <p:cNvSpPr/>
              <p:nvPr/>
            </p:nvSpPr>
            <p:spPr>
              <a:xfrm>
                <a:off x="3719750" y="3494857"/>
                <a:ext cx="418853" cy="354814"/>
              </a:xfrm>
              <a:prstGeom prst="cloud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3413269B-AF99-84D0-3D41-E0A109AC3E83}"/>
                  </a:ext>
                </a:extLst>
              </p:cNvPr>
              <p:cNvSpPr txBox="1"/>
              <p:nvPr/>
            </p:nvSpPr>
            <p:spPr>
              <a:xfrm>
                <a:off x="3735900" y="3480339"/>
                <a:ext cx="4188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40F6CBA9-BA5D-4C07-49D0-41ACBD79F4B5}"/>
                </a:ext>
              </a:extLst>
            </p:cNvPr>
            <p:cNvGrpSpPr/>
            <p:nvPr/>
          </p:nvGrpSpPr>
          <p:grpSpPr>
            <a:xfrm>
              <a:off x="4801091" y="2010632"/>
              <a:ext cx="429338" cy="369332"/>
              <a:chOff x="4801091" y="2010632"/>
              <a:chExt cx="429338" cy="369332"/>
            </a:xfrm>
          </p:grpSpPr>
          <p:sp>
            <p:nvSpPr>
              <p:cNvPr id="56" name="Nuage 55">
                <a:extLst>
                  <a:ext uri="{FF2B5EF4-FFF2-40B4-BE49-F238E27FC236}">
                    <a16:creationId xmlns:a16="http://schemas.microsoft.com/office/drawing/2014/main" id="{B15D24A8-4278-987D-5A93-A42BA6A291E9}"/>
                  </a:ext>
                </a:extLst>
              </p:cNvPr>
              <p:cNvSpPr/>
              <p:nvPr/>
            </p:nvSpPr>
            <p:spPr>
              <a:xfrm>
                <a:off x="4811576" y="2016273"/>
                <a:ext cx="418853" cy="354814"/>
              </a:xfrm>
              <a:prstGeom prst="cloud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D3E6AD82-6ADA-6137-0B05-BC623BB8534E}"/>
                  </a:ext>
                </a:extLst>
              </p:cNvPr>
              <p:cNvSpPr txBox="1"/>
              <p:nvPr/>
            </p:nvSpPr>
            <p:spPr>
              <a:xfrm>
                <a:off x="4801091" y="2010632"/>
                <a:ext cx="4188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grpSp>
        <p:nvGrpSpPr>
          <p:cNvPr id="119" name="Groupe 118">
            <a:extLst>
              <a:ext uri="{FF2B5EF4-FFF2-40B4-BE49-F238E27FC236}">
                <a16:creationId xmlns:a16="http://schemas.microsoft.com/office/drawing/2014/main" id="{4CBEDB83-2505-0CF0-9119-8C7D207F24F9}"/>
              </a:ext>
            </a:extLst>
          </p:cNvPr>
          <p:cNvGrpSpPr/>
          <p:nvPr/>
        </p:nvGrpSpPr>
        <p:grpSpPr>
          <a:xfrm>
            <a:off x="2443312" y="4270352"/>
            <a:ext cx="1660370" cy="1833679"/>
            <a:chOff x="2443312" y="4270352"/>
            <a:chExt cx="1660370" cy="1833679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B0F8DD1-C834-440A-97D6-66CFE3545F7D}"/>
                </a:ext>
              </a:extLst>
            </p:cNvPr>
            <p:cNvSpPr txBox="1"/>
            <p:nvPr/>
          </p:nvSpPr>
          <p:spPr>
            <a:xfrm>
              <a:off x="2447682" y="4270352"/>
              <a:ext cx="1656000" cy="396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Alice à Vienne</a:t>
              </a:r>
            </a:p>
          </p:txBody>
        </p:sp>
        <p:grpSp>
          <p:nvGrpSpPr>
            <p:cNvPr id="118" name="Groupe 117">
              <a:extLst>
                <a:ext uri="{FF2B5EF4-FFF2-40B4-BE49-F238E27FC236}">
                  <a16:creationId xmlns:a16="http://schemas.microsoft.com/office/drawing/2014/main" id="{2F3EA666-4174-DE19-506B-E9C70CA6C1A1}"/>
                </a:ext>
              </a:extLst>
            </p:cNvPr>
            <p:cNvGrpSpPr/>
            <p:nvPr/>
          </p:nvGrpSpPr>
          <p:grpSpPr>
            <a:xfrm>
              <a:off x="2443312" y="4664031"/>
              <a:ext cx="1656000" cy="1440000"/>
              <a:chOff x="2443312" y="4664031"/>
              <a:chExt cx="1656000" cy="1440000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18B8E7C-14FA-F313-8D4B-0E8D85E282D7}"/>
                  </a:ext>
                </a:extLst>
              </p:cNvPr>
              <p:cNvSpPr/>
              <p:nvPr/>
            </p:nvSpPr>
            <p:spPr>
              <a:xfrm>
                <a:off x="2443312" y="4664031"/>
                <a:ext cx="1656000" cy="1440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72" name="Connecteur droit avec flèche 71">
                <a:extLst>
                  <a:ext uri="{FF2B5EF4-FFF2-40B4-BE49-F238E27FC236}">
                    <a16:creationId xmlns:a16="http://schemas.microsoft.com/office/drawing/2014/main" id="{0A7700D6-0135-48C0-F644-832B728EF96E}"/>
                  </a:ext>
                </a:extLst>
              </p:cNvPr>
              <p:cNvCxnSpPr/>
              <p:nvPr/>
            </p:nvCxnSpPr>
            <p:spPr>
              <a:xfrm flipH="1">
                <a:off x="2962030" y="5525228"/>
                <a:ext cx="440703" cy="0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Cube 72">
                <a:extLst>
                  <a:ext uri="{FF2B5EF4-FFF2-40B4-BE49-F238E27FC236}">
                    <a16:creationId xmlns:a16="http://schemas.microsoft.com/office/drawing/2014/main" id="{E798E605-949D-0ECF-E28B-B4F94EDAF4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7104" y="5335357"/>
                <a:ext cx="330528" cy="323999"/>
              </a:xfrm>
              <a:prstGeom prst="cub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noFill/>
                </a:endParaRPr>
              </a:p>
            </p:txBody>
          </p:sp>
          <p:cxnSp>
            <p:nvCxnSpPr>
              <p:cNvPr id="91" name="Connecteur droit 90">
                <a:extLst>
                  <a:ext uri="{FF2B5EF4-FFF2-40B4-BE49-F238E27FC236}">
                    <a16:creationId xmlns:a16="http://schemas.microsoft.com/office/drawing/2014/main" id="{255B2F47-C48E-616A-4629-88474EBA9BA4}"/>
                  </a:ext>
                </a:extLst>
              </p:cNvPr>
              <p:cNvCxnSpPr>
                <a:cxnSpLocks/>
                <a:endCxn id="73" idx="5"/>
              </p:cNvCxnSpPr>
              <p:nvPr/>
            </p:nvCxnSpPr>
            <p:spPr>
              <a:xfrm>
                <a:off x="3576623" y="5335357"/>
                <a:ext cx="110176" cy="7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cteur droit avec flèche 91">
                <a:extLst>
                  <a:ext uri="{FF2B5EF4-FFF2-40B4-BE49-F238E27FC236}">
                    <a16:creationId xmlns:a16="http://schemas.microsoft.com/office/drawing/2014/main" id="{48752C4C-7E9F-2688-85FD-015B3C8D7078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21180000" flipV="1">
                <a:off x="3749733" y="4969155"/>
                <a:ext cx="330528" cy="326284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necteur droit avec flèche 100">
                <a:extLst>
                  <a:ext uri="{FF2B5EF4-FFF2-40B4-BE49-F238E27FC236}">
                    <a16:creationId xmlns:a16="http://schemas.microsoft.com/office/drawing/2014/main" id="{3078F8BA-2239-6667-C7F3-3C0E9A953C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83681" y="5525228"/>
                <a:ext cx="497627" cy="528097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2" name="Groupe 101">
                <a:extLst>
                  <a:ext uri="{FF2B5EF4-FFF2-40B4-BE49-F238E27FC236}">
                    <a16:creationId xmlns:a16="http://schemas.microsoft.com/office/drawing/2014/main" id="{5AFC4598-617B-01FB-0FF8-9C4ADF20331B}"/>
                  </a:ext>
                </a:extLst>
              </p:cNvPr>
              <p:cNvGrpSpPr/>
              <p:nvPr/>
            </p:nvGrpSpPr>
            <p:grpSpPr>
              <a:xfrm>
                <a:off x="2469444" y="4740133"/>
                <a:ext cx="1153639" cy="658704"/>
                <a:chOff x="1582694" y="3204763"/>
                <a:chExt cx="1130857" cy="658704"/>
              </a:xfrm>
            </p:grpSpPr>
            <p:sp>
              <p:nvSpPr>
                <p:cNvPr id="103" name="ZoneTexte 102">
                  <a:extLst>
                    <a:ext uri="{FF2B5EF4-FFF2-40B4-BE49-F238E27FC236}">
                      <a16:creationId xmlns:a16="http://schemas.microsoft.com/office/drawing/2014/main" id="{9F999F17-A359-0E71-F0FF-7E3297F8690F}"/>
                    </a:ext>
                  </a:extLst>
                </p:cNvPr>
                <p:cNvSpPr txBox="1"/>
                <p:nvPr/>
              </p:nvSpPr>
              <p:spPr>
                <a:xfrm>
                  <a:off x="2065551" y="3204763"/>
                  <a:ext cx="648000" cy="307777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dirty="0">
                      <a:latin typeface="Times New Roman" pitchFamily="18" charset="0"/>
                      <a:cs typeface="Times New Roman" pitchFamily="18" charset="0"/>
                    </a:rPr>
                    <a:t>Voie 1</a:t>
                  </a:r>
                </a:p>
              </p:txBody>
            </p:sp>
            <p:sp>
              <p:nvSpPr>
                <p:cNvPr id="104" name="ZoneTexte 103">
                  <a:extLst>
                    <a:ext uri="{FF2B5EF4-FFF2-40B4-BE49-F238E27FC236}">
                      <a16:creationId xmlns:a16="http://schemas.microsoft.com/office/drawing/2014/main" id="{C762078A-DD07-3FAD-0AA3-75BD39B1902E}"/>
                    </a:ext>
                  </a:extLst>
                </p:cNvPr>
                <p:cNvSpPr txBox="1"/>
                <p:nvPr/>
              </p:nvSpPr>
              <p:spPr>
                <a:xfrm>
                  <a:off x="1582694" y="3555690"/>
                  <a:ext cx="648000" cy="307777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dirty="0">
                      <a:latin typeface="Times New Roman" pitchFamily="18" charset="0"/>
                      <a:cs typeface="Times New Roman" pitchFamily="18" charset="0"/>
                    </a:rPr>
                    <a:t>Voie 2</a:t>
                  </a:r>
                </a:p>
              </p:txBody>
            </p:sp>
          </p:grpSp>
        </p:grpSp>
      </p:grpSp>
      <p:grpSp>
        <p:nvGrpSpPr>
          <p:cNvPr id="117" name="Groupe 116">
            <a:extLst>
              <a:ext uri="{FF2B5EF4-FFF2-40B4-BE49-F238E27FC236}">
                <a16:creationId xmlns:a16="http://schemas.microsoft.com/office/drawing/2014/main" id="{37F1C3EC-059E-9A38-68B2-B89FD75968C0}"/>
              </a:ext>
            </a:extLst>
          </p:cNvPr>
          <p:cNvGrpSpPr/>
          <p:nvPr/>
        </p:nvGrpSpPr>
        <p:grpSpPr>
          <a:xfrm>
            <a:off x="4557648" y="4269877"/>
            <a:ext cx="1658085" cy="1833969"/>
            <a:chOff x="4557648" y="4243501"/>
            <a:chExt cx="1658085" cy="1833969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147514B9-240B-49D2-990F-C5D518E0AE9F}"/>
                </a:ext>
              </a:extLst>
            </p:cNvPr>
            <p:cNvSpPr txBox="1"/>
            <p:nvPr/>
          </p:nvSpPr>
          <p:spPr>
            <a:xfrm>
              <a:off x="4557648" y="4243501"/>
              <a:ext cx="1656000" cy="396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Bob à Pékin</a:t>
              </a:r>
            </a:p>
          </p:txBody>
        </p:sp>
        <p:grpSp>
          <p:nvGrpSpPr>
            <p:cNvPr id="116" name="Groupe 115">
              <a:extLst>
                <a:ext uri="{FF2B5EF4-FFF2-40B4-BE49-F238E27FC236}">
                  <a16:creationId xmlns:a16="http://schemas.microsoft.com/office/drawing/2014/main" id="{C75B204E-8FA6-1B87-4827-0C4636B63842}"/>
                </a:ext>
              </a:extLst>
            </p:cNvPr>
            <p:cNvGrpSpPr/>
            <p:nvPr/>
          </p:nvGrpSpPr>
          <p:grpSpPr>
            <a:xfrm>
              <a:off x="4559733" y="4637470"/>
              <a:ext cx="1656000" cy="1440000"/>
              <a:chOff x="4559733" y="4637470"/>
              <a:chExt cx="1656000" cy="1440000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FB1C0343-6CCA-1386-8D99-670027D3F744}"/>
                  </a:ext>
                </a:extLst>
              </p:cNvPr>
              <p:cNvSpPr/>
              <p:nvPr/>
            </p:nvSpPr>
            <p:spPr>
              <a:xfrm>
                <a:off x="4559733" y="4637470"/>
                <a:ext cx="1656000" cy="1440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107" name="Connecteur droit avec flèche 106">
                <a:extLst>
                  <a:ext uri="{FF2B5EF4-FFF2-40B4-BE49-F238E27FC236}">
                    <a16:creationId xmlns:a16="http://schemas.microsoft.com/office/drawing/2014/main" id="{173B606D-CBAC-2B05-F209-E922425BA37E}"/>
                  </a:ext>
                </a:extLst>
              </p:cNvPr>
              <p:cNvCxnSpPr/>
              <p:nvPr/>
            </p:nvCxnSpPr>
            <p:spPr>
              <a:xfrm flipH="1">
                <a:off x="5068207" y="5498667"/>
                <a:ext cx="432000" cy="0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Cube 107">
                <a:extLst>
                  <a:ext uri="{FF2B5EF4-FFF2-40B4-BE49-F238E27FC236}">
                    <a16:creationId xmlns:a16="http://schemas.microsoft.com/office/drawing/2014/main" id="{F07A3ACC-4AAA-1DCD-4A3D-8319A459BC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43701" y="5308796"/>
                <a:ext cx="324000" cy="323999"/>
              </a:xfrm>
              <a:prstGeom prst="cub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noFill/>
                </a:endParaRPr>
              </a:p>
            </p:txBody>
          </p:sp>
          <p:cxnSp>
            <p:nvCxnSpPr>
              <p:cNvPr id="109" name="Connecteur droit 108">
                <a:extLst>
                  <a:ext uri="{FF2B5EF4-FFF2-40B4-BE49-F238E27FC236}">
                    <a16:creationId xmlns:a16="http://schemas.microsoft.com/office/drawing/2014/main" id="{AF11B823-59D5-49E2-D15E-5A2545497A1A}"/>
                  </a:ext>
                </a:extLst>
              </p:cNvPr>
              <p:cNvCxnSpPr>
                <a:cxnSpLocks/>
                <a:endCxn id="108" idx="5"/>
              </p:cNvCxnSpPr>
              <p:nvPr/>
            </p:nvCxnSpPr>
            <p:spPr>
              <a:xfrm>
                <a:off x="5670662" y="5308796"/>
                <a:ext cx="108000" cy="7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Connecteur droit avec flèche 109">
                <a:extLst>
                  <a:ext uri="{FF2B5EF4-FFF2-40B4-BE49-F238E27FC236}">
                    <a16:creationId xmlns:a16="http://schemas.microsoft.com/office/drawing/2014/main" id="{2B620B20-1472-8179-04E2-72FAF0A956A7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21180000" flipV="1">
                <a:off x="5840354" y="4942594"/>
                <a:ext cx="324000" cy="326284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cteur droit avec flèche 110">
                <a:extLst>
                  <a:ext uri="{FF2B5EF4-FFF2-40B4-BE49-F238E27FC236}">
                    <a16:creationId xmlns:a16="http://schemas.microsoft.com/office/drawing/2014/main" id="{C336FB59-7C82-6589-A990-8010ADF8E2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87455" y="5498667"/>
                <a:ext cx="487799" cy="528097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2" name="Groupe 111">
                <a:extLst>
                  <a:ext uri="{FF2B5EF4-FFF2-40B4-BE49-F238E27FC236}">
                    <a16:creationId xmlns:a16="http://schemas.microsoft.com/office/drawing/2014/main" id="{ADD4C2A2-0E99-3B44-7FFC-0678824B0B42}"/>
                  </a:ext>
                </a:extLst>
              </p:cNvPr>
              <p:cNvGrpSpPr/>
              <p:nvPr/>
            </p:nvGrpSpPr>
            <p:grpSpPr>
              <a:xfrm>
                <a:off x="4585350" y="4713572"/>
                <a:ext cx="1130857" cy="658704"/>
                <a:chOff x="1582694" y="3204763"/>
                <a:chExt cx="1130857" cy="658704"/>
              </a:xfrm>
            </p:grpSpPr>
            <p:sp>
              <p:nvSpPr>
                <p:cNvPr id="113" name="ZoneTexte 112">
                  <a:extLst>
                    <a:ext uri="{FF2B5EF4-FFF2-40B4-BE49-F238E27FC236}">
                      <a16:creationId xmlns:a16="http://schemas.microsoft.com/office/drawing/2014/main" id="{276FE197-0D25-2927-F47D-E6F330D7C761}"/>
                    </a:ext>
                  </a:extLst>
                </p:cNvPr>
                <p:cNvSpPr txBox="1"/>
                <p:nvPr/>
              </p:nvSpPr>
              <p:spPr>
                <a:xfrm>
                  <a:off x="2065551" y="3204763"/>
                  <a:ext cx="648000" cy="307777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dirty="0">
                      <a:latin typeface="Times New Roman" pitchFamily="18" charset="0"/>
                      <a:cs typeface="Times New Roman" pitchFamily="18" charset="0"/>
                    </a:rPr>
                    <a:t>Voie 1</a:t>
                  </a:r>
                </a:p>
              </p:txBody>
            </p:sp>
            <p:sp>
              <p:nvSpPr>
                <p:cNvPr id="114" name="ZoneTexte 113">
                  <a:extLst>
                    <a:ext uri="{FF2B5EF4-FFF2-40B4-BE49-F238E27FC236}">
                      <a16:creationId xmlns:a16="http://schemas.microsoft.com/office/drawing/2014/main" id="{0C35952E-4301-A691-FCB8-69D6AE947B75}"/>
                    </a:ext>
                  </a:extLst>
                </p:cNvPr>
                <p:cNvSpPr txBox="1"/>
                <p:nvPr/>
              </p:nvSpPr>
              <p:spPr>
                <a:xfrm>
                  <a:off x="1582694" y="3555690"/>
                  <a:ext cx="648000" cy="307777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dirty="0">
                      <a:latin typeface="Times New Roman" pitchFamily="18" charset="0"/>
                      <a:cs typeface="Times New Roman" pitchFamily="18" charset="0"/>
                    </a:rPr>
                    <a:t>Voie 2</a:t>
                  </a:r>
                </a:p>
              </p:txBody>
            </p:sp>
          </p:grpSp>
        </p:grpSp>
      </p:grpSp>
      <p:grpSp>
        <p:nvGrpSpPr>
          <p:cNvPr id="66" name="Groupe 189">
            <a:extLst>
              <a:ext uri="{FF2B5EF4-FFF2-40B4-BE49-F238E27FC236}">
                <a16:creationId xmlns:a16="http://schemas.microsoft.com/office/drawing/2014/main" id="{48D340B7-09CD-4BFA-A0C7-6168FEE1667D}"/>
              </a:ext>
            </a:extLst>
          </p:cNvPr>
          <p:cNvGrpSpPr/>
          <p:nvPr/>
        </p:nvGrpSpPr>
        <p:grpSpPr>
          <a:xfrm>
            <a:off x="2879187" y="1824871"/>
            <a:ext cx="3385627" cy="432000"/>
            <a:chOff x="532101" y="4595148"/>
            <a:chExt cx="3385627" cy="54000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B16F654-3A6B-42EC-874A-7D4F9A033B81}"/>
                </a:ext>
              </a:extLst>
            </p:cNvPr>
            <p:cNvSpPr/>
            <p:nvPr/>
          </p:nvSpPr>
          <p:spPr>
            <a:xfrm>
              <a:off x="532101" y="4595148"/>
              <a:ext cx="3384000" cy="5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5" name="Groupe 102">
              <a:extLst>
                <a:ext uri="{FF2B5EF4-FFF2-40B4-BE49-F238E27FC236}">
                  <a16:creationId xmlns:a16="http://schemas.microsoft.com/office/drawing/2014/main" id="{DB5EEAA2-3A77-4DD0-8361-D6573998F418}"/>
                </a:ext>
              </a:extLst>
            </p:cNvPr>
            <p:cNvGrpSpPr/>
            <p:nvPr/>
          </p:nvGrpSpPr>
          <p:grpSpPr>
            <a:xfrm>
              <a:off x="533728" y="4619124"/>
              <a:ext cx="3384000" cy="497089"/>
              <a:chOff x="4803075" y="4083670"/>
              <a:chExt cx="3384000" cy="517958"/>
            </a:xfrm>
            <a:solidFill>
              <a:schemeClr val="bg1"/>
            </a:solidFill>
          </p:grpSpPr>
          <p:sp>
            <p:nvSpPr>
              <p:cNvPr id="76" name="ZoneTexte 75">
                <a:extLst>
                  <a:ext uri="{FF2B5EF4-FFF2-40B4-BE49-F238E27FC236}">
                    <a16:creationId xmlns:a16="http://schemas.microsoft.com/office/drawing/2014/main" id="{3CCD9DE4-6B12-47D4-AD1B-23015F0D7EDF}"/>
                  </a:ext>
                </a:extLst>
              </p:cNvPr>
              <p:cNvSpPr txBox="1"/>
              <p:nvPr/>
            </p:nvSpPr>
            <p:spPr>
              <a:xfrm>
                <a:off x="4803075" y="4120580"/>
                <a:ext cx="3384000" cy="48104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latin typeface="Times New Roman" pitchFamily="18" charset="0"/>
                    <a:cs typeface="Times New Roman" pitchFamily="18" charset="0"/>
                  </a:rPr>
                  <a:t>| </a:t>
                </a:r>
                <a:r>
                  <a:rPr lang="fr-FR" dirty="0">
                    <a:latin typeface="Symbol" pitchFamily="18" charset="2"/>
                    <a:cs typeface="Times New Roman" pitchFamily="18" charset="0"/>
                  </a:rPr>
                  <a:t>f</a:t>
                </a:r>
                <a:r>
                  <a:rPr lang="fr-FR" dirty="0">
                    <a:latin typeface="Times New Roman" pitchFamily="18" charset="0"/>
                    <a:cs typeface="Times New Roman" pitchFamily="18" charset="0"/>
                  </a:rPr>
                  <a:t> &gt; =     </a:t>
                </a:r>
                <a:r>
                  <a:rPr lang="fr-FR" b="1" dirty="0">
                    <a:latin typeface="Times New Roman" pitchFamily="18" charset="0"/>
                    <a:cs typeface="Times New Roman" pitchFamily="18" charset="0"/>
                  </a:rPr>
                  <a:t>[</a:t>
                </a:r>
                <a:r>
                  <a:rPr lang="fr-FR" b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</a:t>
                </a:r>
                <a:r>
                  <a:rPr lang="fr-FR" dirty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fr-FR" b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&gt; </a:t>
                </a:r>
                <a:r>
                  <a:rPr lang="fr-FR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     &gt;</a:t>
                </a:r>
                <a:r>
                  <a:rPr lang="fr-FR" b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fr-FR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fr-FR" b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   &gt; </a:t>
                </a:r>
                <a:r>
                  <a:rPr lang="fr-FR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</a:t>
                </a:r>
                <a:r>
                  <a:rPr lang="fr-FR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fr-FR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&gt;</a:t>
                </a:r>
                <a:r>
                  <a:rPr lang="fr-FR" b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]</a:t>
                </a:r>
                <a:endParaRPr lang="fr-FR" dirty="0"/>
              </a:p>
            </p:txBody>
          </p:sp>
          <p:pic>
            <p:nvPicPr>
              <p:cNvPr id="77" name="Picture 1">
                <a:extLst>
                  <a:ext uri="{FF2B5EF4-FFF2-40B4-BE49-F238E27FC236}">
                    <a16:creationId xmlns:a16="http://schemas.microsoft.com/office/drawing/2014/main" id="{E84A136E-6465-4DEC-AD75-2F3260D0D7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22544" y="4083670"/>
                <a:ext cx="224832" cy="504000"/>
              </a:xfrm>
              <a:prstGeom prst="rect">
                <a:avLst/>
              </a:prstGeom>
              <a:grpFill/>
            </p:spPr>
          </p:pic>
          <p:grpSp>
            <p:nvGrpSpPr>
              <p:cNvPr id="78" name="Groupe 100">
                <a:extLst>
                  <a:ext uri="{FF2B5EF4-FFF2-40B4-BE49-F238E27FC236}">
                    <a16:creationId xmlns:a16="http://schemas.microsoft.com/office/drawing/2014/main" id="{3BD557CE-AE59-4336-90C6-F78AA06DDB25}"/>
                  </a:ext>
                </a:extLst>
              </p:cNvPr>
              <p:cNvGrpSpPr/>
              <p:nvPr/>
            </p:nvGrpSpPr>
            <p:grpSpPr>
              <a:xfrm>
                <a:off x="5893374" y="4112138"/>
                <a:ext cx="1865575" cy="297525"/>
                <a:chOff x="5931474" y="4112138"/>
                <a:chExt cx="1865575" cy="297525"/>
              </a:xfrm>
              <a:grpFill/>
            </p:grpSpPr>
            <p:cxnSp>
              <p:nvCxnSpPr>
                <p:cNvPr id="79" name="Connecteur droit avec flèche 78">
                  <a:extLst>
                    <a:ext uri="{FF2B5EF4-FFF2-40B4-BE49-F238E27FC236}">
                      <a16:creationId xmlns:a16="http://schemas.microsoft.com/office/drawing/2014/main" id="{9012347E-F1F4-429D-9DB7-5D4B1C95464A}"/>
                    </a:ext>
                  </a:extLst>
                </p:cNvPr>
                <p:cNvCxnSpPr/>
                <p:nvPr/>
              </p:nvCxnSpPr>
              <p:spPr>
                <a:xfrm>
                  <a:off x="5931474" y="4318622"/>
                  <a:ext cx="288000" cy="0"/>
                </a:xfrm>
                <a:prstGeom prst="straightConnector1">
                  <a:avLst/>
                </a:prstGeom>
                <a:grpFill/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Connecteur droit avec flèche 79">
                  <a:extLst>
                    <a:ext uri="{FF2B5EF4-FFF2-40B4-BE49-F238E27FC236}">
                      <a16:creationId xmlns:a16="http://schemas.microsoft.com/office/drawing/2014/main" id="{6C6AC112-87B6-40F7-B556-9EB99FDDEDE8}"/>
                    </a:ext>
                  </a:extLst>
                </p:cNvPr>
                <p:cNvCxnSpPr/>
                <p:nvPr/>
              </p:nvCxnSpPr>
              <p:spPr>
                <a:xfrm>
                  <a:off x="6512499" y="4309097"/>
                  <a:ext cx="288000" cy="0"/>
                </a:xfrm>
                <a:prstGeom prst="straightConnector1">
                  <a:avLst/>
                </a:prstGeom>
                <a:grpFill/>
                <a:ln w="28575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Connecteur droit avec flèche 80">
                  <a:extLst>
                    <a:ext uri="{FF2B5EF4-FFF2-40B4-BE49-F238E27FC236}">
                      <a16:creationId xmlns:a16="http://schemas.microsoft.com/office/drawing/2014/main" id="{BD7C0EFC-1180-4431-A345-EEF195965039}"/>
                    </a:ext>
                  </a:extLst>
                </p:cNvPr>
                <p:cNvCxnSpPr/>
                <p:nvPr/>
              </p:nvCxnSpPr>
              <p:spPr>
                <a:xfrm rot="16200000">
                  <a:off x="7214899" y="4265663"/>
                  <a:ext cx="288000" cy="0"/>
                </a:xfrm>
                <a:prstGeom prst="straightConnector1">
                  <a:avLst/>
                </a:prstGeom>
                <a:grpFill/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Connecteur droit avec flèche 81">
                  <a:extLst>
                    <a:ext uri="{FF2B5EF4-FFF2-40B4-BE49-F238E27FC236}">
                      <a16:creationId xmlns:a16="http://schemas.microsoft.com/office/drawing/2014/main" id="{5645A0D2-2B22-47C6-BE02-C788CEF8EAE2}"/>
                    </a:ext>
                  </a:extLst>
                </p:cNvPr>
                <p:cNvCxnSpPr/>
                <p:nvPr/>
              </p:nvCxnSpPr>
              <p:spPr>
                <a:xfrm rot="16200000">
                  <a:off x="7653049" y="4256138"/>
                  <a:ext cx="288000" cy="0"/>
                </a:xfrm>
                <a:prstGeom prst="straightConnector1">
                  <a:avLst/>
                </a:prstGeom>
                <a:grpFill/>
                <a:ln w="28575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BF3892A5-7D46-0B34-BDAD-A2D6D9335EA7}"/>
              </a:ext>
            </a:extLst>
          </p:cNvPr>
          <p:cNvGrpSpPr/>
          <p:nvPr/>
        </p:nvGrpSpPr>
        <p:grpSpPr>
          <a:xfrm>
            <a:off x="1091335" y="5750849"/>
            <a:ext cx="6961331" cy="756000"/>
            <a:chOff x="1091335" y="5495870"/>
            <a:chExt cx="6961331" cy="900000"/>
          </a:xfrm>
        </p:grpSpPr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E3AC39DB-B01C-5AE8-096D-2B63E46B6392}"/>
                </a:ext>
              </a:extLst>
            </p:cNvPr>
            <p:cNvSpPr txBox="1"/>
            <p:nvPr/>
          </p:nvSpPr>
          <p:spPr>
            <a:xfrm>
              <a:off x="1091335" y="5495870"/>
              <a:ext cx="6961331" cy="90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Bien que séparés par 7500 km les deux photons sont dans le même état:</a:t>
              </a:r>
            </a:p>
          </p:txBody>
        </p:sp>
        <p:grpSp>
          <p:nvGrpSpPr>
            <p:cNvPr id="58" name="Groupe 57">
              <a:extLst>
                <a:ext uri="{FF2B5EF4-FFF2-40B4-BE49-F238E27FC236}">
                  <a16:creationId xmlns:a16="http://schemas.microsoft.com/office/drawing/2014/main" id="{A335F081-BE19-8A9E-54F4-BD15E8756774}"/>
                </a:ext>
              </a:extLst>
            </p:cNvPr>
            <p:cNvGrpSpPr/>
            <p:nvPr/>
          </p:nvGrpSpPr>
          <p:grpSpPr>
            <a:xfrm>
              <a:off x="2880495" y="5859623"/>
              <a:ext cx="3383010" cy="432000"/>
              <a:chOff x="2879187" y="1991397"/>
              <a:chExt cx="3385627" cy="436752"/>
            </a:xfrm>
          </p:grpSpPr>
          <p:grpSp>
            <p:nvGrpSpPr>
              <p:cNvPr id="22" name="Groupe 21">
                <a:extLst>
                  <a:ext uri="{FF2B5EF4-FFF2-40B4-BE49-F238E27FC236}">
                    <a16:creationId xmlns:a16="http://schemas.microsoft.com/office/drawing/2014/main" id="{4B961FB0-1172-4514-93F3-6572425673D8}"/>
                  </a:ext>
                </a:extLst>
              </p:cNvPr>
              <p:cNvGrpSpPr/>
              <p:nvPr/>
            </p:nvGrpSpPr>
            <p:grpSpPr>
              <a:xfrm>
                <a:off x="3522833" y="1991397"/>
                <a:ext cx="1707596" cy="388567"/>
                <a:chOff x="3522833" y="1991397"/>
                <a:chExt cx="1707596" cy="388567"/>
              </a:xfrm>
            </p:grpSpPr>
            <p:grpSp>
              <p:nvGrpSpPr>
                <p:cNvPr id="21" name="Groupe 20">
                  <a:extLst>
                    <a:ext uri="{FF2B5EF4-FFF2-40B4-BE49-F238E27FC236}">
                      <a16:creationId xmlns:a16="http://schemas.microsoft.com/office/drawing/2014/main" id="{B2FED092-8C34-4FFB-A5A8-30F1CEEAF199}"/>
                    </a:ext>
                  </a:extLst>
                </p:cNvPr>
                <p:cNvGrpSpPr/>
                <p:nvPr/>
              </p:nvGrpSpPr>
              <p:grpSpPr>
                <a:xfrm>
                  <a:off x="3522833" y="1991397"/>
                  <a:ext cx="435003" cy="369332"/>
                  <a:chOff x="3719750" y="3480339"/>
                  <a:chExt cx="435003" cy="369332"/>
                </a:xfrm>
              </p:grpSpPr>
              <p:sp>
                <p:nvSpPr>
                  <p:cNvPr id="17" name="Nuage 16">
                    <a:extLst>
                      <a:ext uri="{FF2B5EF4-FFF2-40B4-BE49-F238E27FC236}">
                        <a16:creationId xmlns:a16="http://schemas.microsoft.com/office/drawing/2014/main" id="{F88D9289-1DF5-4B7D-827B-E54C05AD5268}"/>
                      </a:ext>
                    </a:extLst>
                  </p:cNvPr>
                  <p:cNvSpPr/>
                  <p:nvPr/>
                </p:nvSpPr>
                <p:spPr>
                  <a:xfrm>
                    <a:off x="3719750" y="3494857"/>
                    <a:ext cx="418853" cy="354814"/>
                  </a:xfrm>
                  <a:prstGeom prst="cloud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0" name="ZoneTexte 19">
                    <a:extLst>
                      <a:ext uri="{FF2B5EF4-FFF2-40B4-BE49-F238E27FC236}">
                        <a16:creationId xmlns:a16="http://schemas.microsoft.com/office/drawing/2014/main" id="{78F13EE2-E10C-4E2C-AC79-599A6B936152}"/>
                      </a:ext>
                    </a:extLst>
                  </p:cNvPr>
                  <p:cNvSpPr txBox="1"/>
                  <p:nvPr/>
                </p:nvSpPr>
                <p:spPr>
                  <a:xfrm>
                    <a:off x="3735900" y="3480339"/>
                    <a:ext cx="41885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16" name="Groupe 15">
                  <a:extLst>
                    <a:ext uri="{FF2B5EF4-FFF2-40B4-BE49-F238E27FC236}">
                      <a16:creationId xmlns:a16="http://schemas.microsoft.com/office/drawing/2014/main" id="{2F092D8A-B570-4162-B82E-9B52463C7962}"/>
                    </a:ext>
                  </a:extLst>
                </p:cNvPr>
                <p:cNvGrpSpPr/>
                <p:nvPr/>
              </p:nvGrpSpPr>
              <p:grpSpPr>
                <a:xfrm>
                  <a:off x="4801091" y="2010632"/>
                  <a:ext cx="429338" cy="369332"/>
                  <a:chOff x="4801091" y="2010632"/>
                  <a:chExt cx="429338" cy="369332"/>
                </a:xfrm>
              </p:grpSpPr>
              <p:sp>
                <p:nvSpPr>
                  <p:cNvPr id="24" name="Nuage 23">
                    <a:extLst>
                      <a:ext uri="{FF2B5EF4-FFF2-40B4-BE49-F238E27FC236}">
                        <a16:creationId xmlns:a16="http://schemas.microsoft.com/office/drawing/2014/main" id="{5401258F-5BA2-459C-9841-8C18A9361934}"/>
                      </a:ext>
                    </a:extLst>
                  </p:cNvPr>
                  <p:cNvSpPr/>
                  <p:nvPr/>
                </p:nvSpPr>
                <p:spPr>
                  <a:xfrm>
                    <a:off x="4811576" y="2016273"/>
                    <a:ext cx="418853" cy="354814"/>
                  </a:xfrm>
                  <a:prstGeom prst="cloud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" name="ZoneTexte 24">
                    <a:extLst>
                      <a:ext uri="{FF2B5EF4-FFF2-40B4-BE49-F238E27FC236}">
                        <a16:creationId xmlns:a16="http://schemas.microsoft.com/office/drawing/2014/main" id="{C483FBA5-B0B2-4760-8770-DB51D4F7EBFA}"/>
                      </a:ext>
                    </a:extLst>
                  </p:cNvPr>
                  <p:cNvSpPr txBox="1"/>
                  <p:nvPr/>
                </p:nvSpPr>
                <p:spPr>
                  <a:xfrm>
                    <a:off x="4801091" y="2010632"/>
                    <a:ext cx="41885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</a:p>
                </p:txBody>
              </p:sp>
            </p:grpSp>
          </p:grpSp>
          <p:grpSp>
            <p:nvGrpSpPr>
              <p:cNvPr id="6" name="Groupe 189">
                <a:extLst>
                  <a:ext uri="{FF2B5EF4-FFF2-40B4-BE49-F238E27FC236}">
                    <a16:creationId xmlns:a16="http://schemas.microsoft.com/office/drawing/2014/main" id="{B8D2C449-0804-4826-B057-C6F33C32355B}"/>
                  </a:ext>
                </a:extLst>
              </p:cNvPr>
              <p:cNvGrpSpPr/>
              <p:nvPr/>
            </p:nvGrpSpPr>
            <p:grpSpPr>
              <a:xfrm>
                <a:off x="2879187" y="1996149"/>
                <a:ext cx="3385627" cy="432000"/>
                <a:chOff x="532101" y="4595148"/>
                <a:chExt cx="3385627" cy="540000"/>
              </a:xfrm>
            </p:grpSpPr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BF95A02C-88F8-4DB8-BA7F-3A0F649D253B}"/>
                    </a:ext>
                  </a:extLst>
                </p:cNvPr>
                <p:cNvSpPr/>
                <p:nvPr/>
              </p:nvSpPr>
              <p:spPr>
                <a:xfrm>
                  <a:off x="532101" y="4595148"/>
                  <a:ext cx="3384000" cy="54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8" name="Groupe 102">
                  <a:extLst>
                    <a:ext uri="{FF2B5EF4-FFF2-40B4-BE49-F238E27FC236}">
                      <a16:creationId xmlns:a16="http://schemas.microsoft.com/office/drawing/2014/main" id="{879480D9-2864-4436-9FAB-B17B2A44A155}"/>
                    </a:ext>
                  </a:extLst>
                </p:cNvPr>
                <p:cNvGrpSpPr/>
                <p:nvPr/>
              </p:nvGrpSpPr>
              <p:grpSpPr>
                <a:xfrm>
                  <a:off x="533728" y="4619139"/>
                  <a:ext cx="3384000" cy="497084"/>
                  <a:chOff x="4803075" y="4083670"/>
                  <a:chExt cx="3384000" cy="517951"/>
                </a:xfrm>
                <a:solidFill>
                  <a:schemeClr val="bg1"/>
                </a:solidFill>
              </p:grpSpPr>
              <p:sp>
                <p:nvSpPr>
                  <p:cNvPr id="9" name="ZoneTexte 8">
                    <a:extLst>
                      <a:ext uri="{FF2B5EF4-FFF2-40B4-BE49-F238E27FC236}">
                        <a16:creationId xmlns:a16="http://schemas.microsoft.com/office/drawing/2014/main" id="{37DEBC4E-20AF-439A-98B4-EF4D9DFD35A2}"/>
                      </a:ext>
                    </a:extLst>
                  </p:cNvPr>
                  <p:cNvSpPr txBox="1"/>
                  <p:nvPr/>
                </p:nvSpPr>
                <p:spPr>
                  <a:xfrm>
                    <a:off x="4803075" y="4120572"/>
                    <a:ext cx="3384000" cy="481049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dirty="0">
                        <a:latin typeface="Times New Roman" pitchFamily="18" charset="0"/>
                        <a:cs typeface="Times New Roman" pitchFamily="18" charset="0"/>
                      </a:rPr>
                      <a:t>| </a:t>
                    </a:r>
                    <a:r>
                      <a:rPr lang="fr-FR" dirty="0">
                        <a:latin typeface="Symbol" pitchFamily="18" charset="2"/>
                        <a:cs typeface="Times New Roman" pitchFamily="18" charset="0"/>
                      </a:rPr>
                      <a:t>f</a:t>
                    </a:r>
                    <a:r>
                      <a:rPr lang="fr-FR" dirty="0">
                        <a:latin typeface="Times New Roman" pitchFamily="18" charset="0"/>
                        <a:cs typeface="Times New Roman" pitchFamily="18" charset="0"/>
                      </a:rPr>
                      <a:t> &gt; =     </a:t>
                    </a:r>
                    <a:r>
                      <a:rPr lang="fr-FR" b="1" dirty="0">
                        <a:latin typeface="Times New Roman" pitchFamily="18" charset="0"/>
                        <a:cs typeface="Times New Roman" pitchFamily="18" charset="0"/>
                      </a:rPr>
                      <a:t>[</a:t>
                    </a:r>
                    <a:r>
                      <a:rPr lang="fr-FR" b="1" dirty="0"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</a:t>
                    </a:r>
                    <a:r>
                      <a:rPr lang="fr-FR" dirty="0">
                        <a:latin typeface="Times New Roman" pitchFamily="18" charset="0"/>
                        <a:cs typeface="Times New Roman" pitchFamily="18" charset="0"/>
                      </a:rPr>
                      <a:t>     </a:t>
                    </a:r>
                    <a:r>
                      <a:rPr lang="fr-FR" b="1" dirty="0"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&gt;      &gt; </a:t>
                    </a:r>
                    <a:r>
                      <a:rPr lang="fr-FR" dirty="0">
                        <a:latin typeface="Times New Roman" pitchFamily="18" charset="0"/>
                        <a:cs typeface="Times New Roman" pitchFamily="18" charset="0"/>
                      </a:rPr>
                      <a:t>+ </a:t>
                    </a:r>
                    <a:r>
                      <a:rPr lang="fr-FR" b="1" dirty="0"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   &gt; </a:t>
                    </a:r>
                    <a:r>
                      <a:rPr lang="fr-FR" dirty="0">
                        <a:latin typeface="Times New Roman" pitchFamily="18" charset="0"/>
                        <a:cs typeface="Times New Roman" pitchFamily="18" charset="0"/>
                      </a:rPr>
                      <a:t>   </a:t>
                    </a:r>
                    <a:r>
                      <a:rPr lang="fr-FR" b="1" dirty="0"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&gt;]</a:t>
                    </a:r>
                    <a:endParaRPr lang="fr-FR" dirty="0"/>
                  </a:p>
                </p:txBody>
              </p:sp>
              <p:pic>
                <p:nvPicPr>
                  <p:cNvPr id="10" name="Picture 1">
                    <a:extLst>
                      <a:ext uri="{FF2B5EF4-FFF2-40B4-BE49-F238E27FC236}">
                        <a16:creationId xmlns:a16="http://schemas.microsoft.com/office/drawing/2014/main" id="{34855E0E-19C5-427E-A66D-F912BEAE97A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22544" y="4083670"/>
                    <a:ext cx="224832" cy="504000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11" name="Groupe 100">
                    <a:extLst>
                      <a:ext uri="{FF2B5EF4-FFF2-40B4-BE49-F238E27FC236}">
                        <a16:creationId xmlns:a16="http://schemas.microsoft.com/office/drawing/2014/main" id="{5984E929-174C-4CEC-A9F0-B4A543713403}"/>
                      </a:ext>
                    </a:extLst>
                  </p:cNvPr>
                  <p:cNvGrpSpPr/>
                  <p:nvPr/>
                </p:nvGrpSpPr>
                <p:grpSpPr>
                  <a:xfrm>
                    <a:off x="5893374" y="4112138"/>
                    <a:ext cx="1865575" cy="297525"/>
                    <a:chOff x="5931474" y="4112138"/>
                    <a:chExt cx="1865575" cy="297525"/>
                  </a:xfrm>
                  <a:grpFill/>
                </p:grpSpPr>
                <p:cxnSp>
                  <p:nvCxnSpPr>
                    <p:cNvPr id="12" name="Connecteur droit avec flèche 11">
                      <a:extLst>
                        <a:ext uri="{FF2B5EF4-FFF2-40B4-BE49-F238E27FC236}">
                          <a16:creationId xmlns:a16="http://schemas.microsoft.com/office/drawing/2014/main" id="{1DD6D166-3652-4A94-9D2C-6C17A4D3945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931474" y="4318622"/>
                      <a:ext cx="288000" cy="0"/>
                    </a:xfrm>
                    <a:prstGeom prst="straightConnector1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Connecteur droit avec flèche 12">
                      <a:extLst>
                        <a:ext uri="{FF2B5EF4-FFF2-40B4-BE49-F238E27FC236}">
                          <a16:creationId xmlns:a16="http://schemas.microsoft.com/office/drawing/2014/main" id="{34738C33-3CD8-49E7-A66C-2EC1AC4B837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512499" y="4309097"/>
                      <a:ext cx="288000" cy="0"/>
                    </a:xfrm>
                    <a:prstGeom prst="straightConnector1">
                      <a:avLst/>
                    </a:prstGeom>
                    <a:grpFill/>
                    <a:ln w="28575">
                      <a:solidFill>
                        <a:srgbClr val="00B050"/>
                      </a:solidFill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Connecteur droit avec flèche 13">
                      <a:extLst>
                        <a:ext uri="{FF2B5EF4-FFF2-40B4-BE49-F238E27FC236}">
                          <a16:creationId xmlns:a16="http://schemas.microsoft.com/office/drawing/2014/main" id="{92A978EB-6E9C-40D0-A44A-B480DBF712FA}"/>
                        </a:ext>
                      </a:extLst>
                    </p:cNvPr>
                    <p:cNvCxnSpPr/>
                    <p:nvPr/>
                  </p:nvCxnSpPr>
                  <p:spPr>
                    <a:xfrm rot="16200000">
                      <a:off x="7214899" y="4265663"/>
                      <a:ext cx="288000" cy="0"/>
                    </a:xfrm>
                    <a:prstGeom prst="straightConnector1">
                      <a:avLst/>
                    </a:prstGeom>
                    <a:grpFill/>
                    <a:ln w="28575"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Connecteur droit avec flèche 14">
                      <a:extLst>
                        <a:ext uri="{FF2B5EF4-FFF2-40B4-BE49-F238E27FC236}">
                          <a16:creationId xmlns:a16="http://schemas.microsoft.com/office/drawing/2014/main" id="{2D3DDEA3-950B-4CC8-AF31-7B6E8A6EDE50}"/>
                        </a:ext>
                      </a:extLst>
                    </p:cNvPr>
                    <p:cNvCxnSpPr/>
                    <p:nvPr/>
                  </p:nvCxnSpPr>
                  <p:spPr>
                    <a:xfrm rot="16200000">
                      <a:off x="7653049" y="4256138"/>
                      <a:ext cx="288000" cy="0"/>
                    </a:xfrm>
                    <a:prstGeom prst="straightConnector1">
                      <a:avLst/>
                    </a:prstGeom>
                    <a:grpFill/>
                    <a:ln w="28575">
                      <a:solidFill>
                        <a:srgbClr val="00B050"/>
                      </a:solidFill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3E6FD5C3-FCF5-7946-0113-4E3C250660CB}"/>
              </a:ext>
            </a:extLst>
          </p:cNvPr>
          <p:cNvGrpSpPr/>
          <p:nvPr/>
        </p:nvGrpSpPr>
        <p:grpSpPr>
          <a:xfrm>
            <a:off x="3273155" y="5224714"/>
            <a:ext cx="2905047" cy="532753"/>
            <a:chOff x="3273155" y="3158170"/>
            <a:chExt cx="2905047" cy="532753"/>
          </a:xfrm>
        </p:grpSpPr>
        <p:grpSp>
          <p:nvGrpSpPr>
            <p:cNvPr id="60" name="Groupe 59">
              <a:extLst>
                <a:ext uri="{FF2B5EF4-FFF2-40B4-BE49-F238E27FC236}">
                  <a16:creationId xmlns:a16="http://schemas.microsoft.com/office/drawing/2014/main" id="{584CD6CC-1846-9820-F160-A8404F87EBBB}"/>
                </a:ext>
              </a:extLst>
            </p:cNvPr>
            <p:cNvGrpSpPr/>
            <p:nvPr/>
          </p:nvGrpSpPr>
          <p:grpSpPr>
            <a:xfrm>
              <a:off x="3273155" y="3158170"/>
              <a:ext cx="814240" cy="532753"/>
              <a:chOff x="1719947" y="3513534"/>
              <a:chExt cx="814240" cy="532753"/>
            </a:xfrm>
          </p:grpSpPr>
          <p:cxnSp>
            <p:nvCxnSpPr>
              <p:cNvPr id="1152" name="Connecteur droit avec flèche 1151">
                <a:extLst>
                  <a:ext uri="{FF2B5EF4-FFF2-40B4-BE49-F238E27FC236}">
                    <a16:creationId xmlns:a16="http://schemas.microsoft.com/office/drawing/2014/main" id="{76FBC46C-23B8-9F2E-0842-C25BDB3A6504}"/>
                  </a:ext>
                </a:extLst>
              </p:cNvPr>
              <p:cNvCxnSpPr/>
              <p:nvPr/>
            </p:nvCxnSpPr>
            <p:spPr>
              <a:xfrm>
                <a:off x="1719947" y="3542287"/>
                <a:ext cx="0" cy="5040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ot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3" name="Connecteur droit avec flèche 1152">
                <a:extLst>
                  <a:ext uri="{FF2B5EF4-FFF2-40B4-BE49-F238E27FC236}">
                    <a16:creationId xmlns:a16="http://schemas.microsoft.com/office/drawing/2014/main" id="{45CB88B5-B223-6776-1AC6-C8E3AB88D0A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282187" y="3261534"/>
                <a:ext cx="0" cy="5040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ot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87A85E47-7875-85AF-D55B-7EC133243874}"/>
                </a:ext>
              </a:extLst>
            </p:cNvPr>
            <p:cNvGrpSpPr/>
            <p:nvPr/>
          </p:nvGrpSpPr>
          <p:grpSpPr>
            <a:xfrm>
              <a:off x="5339699" y="3167314"/>
              <a:ext cx="838503" cy="523609"/>
              <a:chOff x="1719947" y="3550110"/>
              <a:chExt cx="838503" cy="523609"/>
            </a:xfrm>
          </p:grpSpPr>
          <p:cxnSp>
            <p:nvCxnSpPr>
              <p:cNvPr id="62" name="Connecteur droit avec flèche 61">
                <a:extLst>
                  <a:ext uri="{FF2B5EF4-FFF2-40B4-BE49-F238E27FC236}">
                    <a16:creationId xmlns:a16="http://schemas.microsoft.com/office/drawing/2014/main" id="{654871FF-2935-8133-2289-E9C3A7DFF42B}"/>
                  </a:ext>
                </a:extLst>
              </p:cNvPr>
              <p:cNvCxnSpPr/>
              <p:nvPr/>
            </p:nvCxnSpPr>
            <p:spPr>
              <a:xfrm>
                <a:off x="1719947" y="3569719"/>
                <a:ext cx="0" cy="5040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ot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avec flèche 62">
                <a:extLst>
                  <a:ext uri="{FF2B5EF4-FFF2-40B4-BE49-F238E27FC236}">
                    <a16:creationId xmlns:a16="http://schemas.microsoft.com/office/drawing/2014/main" id="{F63FE3C8-AEFB-9275-01CB-D180A8E47EC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306450" y="3298110"/>
                <a:ext cx="0" cy="5040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ot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54" name="Groupe 1153">
            <a:extLst>
              <a:ext uri="{FF2B5EF4-FFF2-40B4-BE49-F238E27FC236}">
                <a16:creationId xmlns:a16="http://schemas.microsoft.com/office/drawing/2014/main" id="{6DA1A3D5-0F39-6BFB-8CCA-D93220D7D8DE}"/>
              </a:ext>
            </a:extLst>
          </p:cNvPr>
          <p:cNvGrpSpPr/>
          <p:nvPr/>
        </p:nvGrpSpPr>
        <p:grpSpPr>
          <a:xfrm>
            <a:off x="1074792" y="4681205"/>
            <a:ext cx="6984000" cy="1744898"/>
            <a:chOff x="1065648" y="3181589"/>
            <a:chExt cx="6984000" cy="1744898"/>
          </a:xfrm>
        </p:grpSpPr>
        <p:grpSp>
          <p:nvGrpSpPr>
            <p:cNvPr id="1155" name="Groupe 1154">
              <a:extLst>
                <a:ext uri="{FF2B5EF4-FFF2-40B4-BE49-F238E27FC236}">
                  <a16:creationId xmlns:a16="http://schemas.microsoft.com/office/drawing/2014/main" id="{DA2CF675-3B3B-4717-561A-FA20F602D4D1}"/>
                </a:ext>
              </a:extLst>
            </p:cNvPr>
            <p:cNvGrpSpPr/>
            <p:nvPr/>
          </p:nvGrpSpPr>
          <p:grpSpPr>
            <a:xfrm>
              <a:off x="4549368" y="3181589"/>
              <a:ext cx="1641120" cy="1440000"/>
              <a:chOff x="2562184" y="4676803"/>
              <a:chExt cx="1641120" cy="1440000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DB14FB72-302A-D3B2-4519-166D2EA68879}"/>
                  </a:ext>
                </a:extLst>
              </p:cNvPr>
              <p:cNvSpPr/>
              <p:nvPr/>
            </p:nvSpPr>
            <p:spPr>
              <a:xfrm>
                <a:off x="2562184" y="4676803"/>
                <a:ext cx="1641120" cy="1440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120" name="Connecteur droit avec flèche 119">
                <a:extLst>
                  <a:ext uri="{FF2B5EF4-FFF2-40B4-BE49-F238E27FC236}">
                    <a16:creationId xmlns:a16="http://schemas.microsoft.com/office/drawing/2014/main" id="{A9C88AAA-F076-EB7E-66D2-91A68C504395}"/>
                  </a:ext>
                </a:extLst>
              </p:cNvPr>
              <p:cNvCxnSpPr/>
              <p:nvPr/>
            </p:nvCxnSpPr>
            <p:spPr>
              <a:xfrm flipH="1">
                <a:off x="2962030" y="5525228"/>
                <a:ext cx="440703" cy="0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Cube 120">
                <a:extLst>
                  <a:ext uri="{FF2B5EF4-FFF2-40B4-BE49-F238E27FC236}">
                    <a16:creationId xmlns:a16="http://schemas.microsoft.com/office/drawing/2014/main" id="{D3FE258E-8C34-BC63-959C-BC1E7165FF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7104" y="5335357"/>
                <a:ext cx="330528" cy="323999"/>
              </a:xfrm>
              <a:prstGeom prst="cub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noFill/>
                </a:endParaRPr>
              </a:p>
            </p:txBody>
          </p:sp>
          <p:cxnSp>
            <p:nvCxnSpPr>
              <p:cNvPr id="122" name="Connecteur droit 121">
                <a:extLst>
                  <a:ext uri="{FF2B5EF4-FFF2-40B4-BE49-F238E27FC236}">
                    <a16:creationId xmlns:a16="http://schemas.microsoft.com/office/drawing/2014/main" id="{C7B3222A-C977-5383-D95E-B1FE40689823}"/>
                  </a:ext>
                </a:extLst>
              </p:cNvPr>
              <p:cNvCxnSpPr>
                <a:cxnSpLocks/>
                <a:endCxn id="121" idx="5"/>
              </p:cNvCxnSpPr>
              <p:nvPr/>
            </p:nvCxnSpPr>
            <p:spPr>
              <a:xfrm>
                <a:off x="3576623" y="5335357"/>
                <a:ext cx="110176" cy="7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onnecteur droit avec flèche 122">
                <a:extLst>
                  <a:ext uri="{FF2B5EF4-FFF2-40B4-BE49-F238E27FC236}">
                    <a16:creationId xmlns:a16="http://schemas.microsoft.com/office/drawing/2014/main" id="{EAFF4F45-6576-D2C5-CC9D-52F6D2172F12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21180000" flipV="1">
                <a:off x="3749733" y="4969155"/>
                <a:ext cx="330528" cy="326284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Connecteur droit avec flèche 123">
                <a:extLst>
                  <a:ext uri="{FF2B5EF4-FFF2-40B4-BE49-F238E27FC236}">
                    <a16:creationId xmlns:a16="http://schemas.microsoft.com/office/drawing/2014/main" id="{5849513D-2DEE-B8D3-0361-BF619DF2D3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83681" y="5525228"/>
                <a:ext cx="497627" cy="528097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3" name="Groupe 1182">
              <a:extLst>
                <a:ext uri="{FF2B5EF4-FFF2-40B4-BE49-F238E27FC236}">
                  <a16:creationId xmlns:a16="http://schemas.microsoft.com/office/drawing/2014/main" id="{6F5187D2-7EE9-050E-083F-CB53145030B2}"/>
                </a:ext>
              </a:extLst>
            </p:cNvPr>
            <p:cNvGrpSpPr/>
            <p:nvPr/>
          </p:nvGrpSpPr>
          <p:grpSpPr>
            <a:xfrm>
              <a:off x="2412720" y="3184637"/>
              <a:ext cx="1656000" cy="1440000"/>
              <a:chOff x="2443312" y="4676803"/>
              <a:chExt cx="1656000" cy="1440000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036AB5F-32B2-2025-6425-7FA797616694}"/>
                  </a:ext>
                </a:extLst>
              </p:cNvPr>
              <p:cNvSpPr/>
              <p:nvPr/>
            </p:nvSpPr>
            <p:spPr>
              <a:xfrm>
                <a:off x="2443312" y="4676803"/>
                <a:ext cx="1656000" cy="1440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97" name="Connecteur droit avec flèche 96">
                <a:extLst>
                  <a:ext uri="{FF2B5EF4-FFF2-40B4-BE49-F238E27FC236}">
                    <a16:creationId xmlns:a16="http://schemas.microsoft.com/office/drawing/2014/main" id="{CF0A23CF-F27C-A875-B252-8616049EB9EE}"/>
                  </a:ext>
                </a:extLst>
              </p:cNvPr>
              <p:cNvCxnSpPr/>
              <p:nvPr/>
            </p:nvCxnSpPr>
            <p:spPr>
              <a:xfrm flipH="1">
                <a:off x="2962030" y="5525228"/>
                <a:ext cx="440703" cy="0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Cube 97">
                <a:extLst>
                  <a:ext uri="{FF2B5EF4-FFF2-40B4-BE49-F238E27FC236}">
                    <a16:creationId xmlns:a16="http://schemas.microsoft.com/office/drawing/2014/main" id="{74CE9A78-353F-0396-2BB1-10F620C55C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7104" y="5335357"/>
                <a:ext cx="330528" cy="323999"/>
              </a:xfrm>
              <a:prstGeom prst="cub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noFill/>
                </a:endParaRPr>
              </a:p>
            </p:txBody>
          </p:sp>
          <p:cxnSp>
            <p:nvCxnSpPr>
              <p:cNvPr id="99" name="Connecteur droit 98">
                <a:extLst>
                  <a:ext uri="{FF2B5EF4-FFF2-40B4-BE49-F238E27FC236}">
                    <a16:creationId xmlns:a16="http://schemas.microsoft.com/office/drawing/2014/main" id="{933FA698-A801-163E-4D9D-63974538C4A6}"/>
                  </a:ext>
                </a:extLst>
              </p:cNvPr>
              <p:cNvCxnSpPr>
                <a:cxnSpLocks/>
                <a:endCxn id="98" idx="5"/>
              </p:cNvCxnSpPr>
              <p:nvPr/>
            </p:nvCxnSpPr>
            <p:spPr>
              <a:xfrm>
                <a:off x="3576623" y="5335357"/>
                <a:ext cx="110176" cy="7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cteur droit avec flèche 99">
                <a:extLst>
                  <a:ext uri="{FF2B5EF4-FFF2-40B4-BE49-F238E27FC236}">
                    <a16:creationId xmlns:a16="http://schemas.microsoft.com/office/drawing/2014/main" id="{45538781-C015-E6FF-0BB3-165437D9A057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21180000" flipV="1">
                <a:off x="3749733" y="4969155"/>
                <a:ext cx="330528" cy="326284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avec flèche 104">
                <a:extLst>
                  <a:ext uri="{FF2B5EF4-FFF2-40B4-BE49-F238E27FC236}">
                    <a16:creationId xmlns:a16="http://schemas.microsoft.com/office/drawing/2014/main" id="{35BBE125-CA3A-EBAA-88B5-B9523CC45F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83681" y="5525228"/>
                <a:ext cx="497627" cy="528097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e 63">
              <a:extLst>
                <a:ext uri="{FF2B5EF4-FFF2-40B4-BE49-F238E27FC236}">
                  <a16:creationId xmlns:a16="http://schemas.microsoft.com/office/drawing/2014/main" id="{7FC5D564-E6B2-5D89-DBFA-F43C745F1969}"/>
                </a:ext>
              </a:extLst>
            </p:cNvPr>
            <p:cNvGrpSpPr/>
            <p:nvPr/>
          </p:nvGrpSpPr>
          <p:grpSpPr>
            <a:xfrm>
              <a:off x="1065648" y="3206501"/>
              <a:ext cx="6984000" cy="1719986"/>
              <a:chOff x="1062000" y="6094686"/>
              <a:chExt cx="6984000" cy="1719986"/>
            </a:xfrm>
          </p:grpSpPr>
          <p:cxnSp>
            <p:nvCxnSpPr>
              <p:cNvPr id="65" name="Connecteur droit avec flèche 64">
                <a:extLst>
                  <a:ext uri="{FF2B5EF4-FFF2-40B4-BE49-F238E27FC236}">
                    <a16:creationId xmlns:a16="http://schemas.microsoft.com/office/drawing/2014/main" id="{AC135B96-E595-910D-B37F-F59265DD1B8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780161" y="6400937"/>
                <a:ext cx="0" cy="45672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sysDot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avec flèche 67">
                <a:extLst>
                  <a:ext uri="{FF2B5EF4-FFF2-40B4-BE49-F238E27FC236}">
                    <a16:creationId xmlns:a16="http://schemas.microsoft.com/office/drawing/2014/main" id="{C1EA5BD4-9A01-3050-ED1A-7F2CF159F24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853199" y="6387990"/>
                <a:ext cx="0" cy="456729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prstDash val="sysDot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0" name="Groupe 69">
                <a:extLst>
                  <a:ext uri="{FF2B5EF4-FFF2-40B4-BE49-F238E27FC236}">
                    <a16:creationId xmlns:a16="http://schemas.microsoft.com/office/drawing/2014/main" id="{F18558BE-8F29-EDEE-1AB5-20F8A163149C}"/>
                  </a:ext>
                </a:extLst>
              </p:cNvPr>
              <p:cNvGrpSpPr/>
              <p:nvPr/>
            </p:nvGrpSpPr>
            <p:grpSpPr>
              <a:xfrm>
                <a:off x="2466154" y="6094686"/>
                <a:ext cx="3365283" cy="402340"/>
                <a:chOff x="2466154" y="4705503"/>
                <a:chExt cx="3365283" cy="402340"/>
              </a:xfrm>
            </p:grpSpPr>
            <p:grpSp>
              <p:nvGrpSpPr>
                <p:cNvPr id="84" name="Groupe 83">
                  <a:extLst>
                    <a:ext uri="{FF2B5EF4-FFF2-40B4-BE49-F238E27FC236}">
                      <a16:creationId xmlns:a16="http://schemas.microsoft.com/office/drawing/2014/main" id="{36CF344B-B686-B487-E24D-E9F9D7456152}"/>
                    </a:ext>
                  </a:extLst>
                </p:cNvPr>
                <p:cNvGrpSpPr/>
                <p:nvPr/>
              </p:nvGrpSpPr>
              <p:grpSpPr>
                <a:xfrm>
                  <a:off x="2466154" y="4705503"/>
                  <a:ext cx="1260000" cy="396000"/>
                  <a:chOff x="1886999" y="1750743"/>
                  <a:chExt cx="1260000" cy="396000"/>
                </a:xfrm>
              </p:grpSpPr>
              <p:sp>
                <p:nvSpPr>
                  <p:cNvPr id="90" name="ZoneTexte 89">
                    <a:extLst>
                      <a:ext uri="{FF2B5EF4-FFF2-40B4-BE49-F238E27FC236}">
                        <a16:creationId xmlns:a16="http://schemas.microsoft.com/office/drawing/2014/main" id="{88522ECA-D537-3EF1-1495-E6A90E3C84FF}"/>
                      </a:ext>
                    </a:extLst>
                  </p:cNvPr>
                  <p:cNvSpPr txBox="1"/>
                  <p:nvPr/>
                </p:nvSpPr>
                <p:spPr>
                  <a:xfrm>
                    <a:off x="1886999" y="1750743"/>
                    <a:ext cx="1260000" cy="3960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</a:t>
                    </a:r>
                    <a:r>
                      <a:rPr lang="fr-FR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</a:t>
                    </a:r>
                    <a:r>
                      <a:rPr lang="fr-FR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&gt; </a:t>
                    </a:r>
                    <a:r>
                      <a:rPr lang="fr-FR" b="1" dirty="0"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     &gt;</a:t>
                    </a:r>
                    <a:endParaRPr lang="fr-FR" dirty="0"/>
                  </a:p>
                </p:txBody>
              </p:sp>
              <p:grpSp>
                <p:nvGrpSpPr>
                  <p:cNvPr id="93" name="Groupe 92">
                    <a:extLst>
                      <a:ext uri="{FF2B5EF4-FFF2-40B4-BE49-F238E27FC236}">
                        <a16:creationId xmlns:a16="http://schemas.microsoft.com/office/drawing/2014/main" id="{A48110CC-49AB-BB37-7D06-7C2D9367A59B}"/>
                      </a:ext>
                    </a:extLst>
                  </p:cNvPr>
                  <p:cNvGrpSpPr/>
                  <p:nvPr/>
                </p:nvGrpSpPr>
                <p:grpSpPr>
                  <a:xfrm>
                    <a:off x="2076696" y="1932987"/>
                    <a:ext cx="867043" cy="16460"/>
                    <a:chOff x="2076696" y="2557242"/>
                    <a:chExt cx="867043" cy="16460"/>
                  </a:xfrm>
                </p:grpSpPr>
                <p:cxnSp>
                  <p:nvCxnSpPr>
                    <p:cNvPr id="94" name="Connecteur droit avec flèche 93">
                      <a:extLst>
                        <a:ext uri="{FF2B5EF4-FFF2-40B4-BE49-F238E27FC236}">
                          <a16:creationId xmlns:a16="http://schemas.microsoft.com/office/drawing/2014/main" id="{A72D0E5A-5DEB-B5F3-367F-7C31E2EF4BE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076696" y="2573702"/>
                      <a:ext cx="287224" cy="0"/>
                    </a:xfrm>
                    <a:prstGeom prst="straightConnector1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Connecteur droit avec flèche 94">
                      <a:extLst>
                        <a:ext uri="{FF2B5EF4-FFF2-40B4-BE49-F238E27FC236}">
                          <a16:creationId xmlns:a16="http://schemas.microsoft.com/office/drawing/2014/main" id="{97F3D710-1070-B329-6B91-441EDFCD975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656515" y="2557242"/>
                      <a:ext cx="287224" cy="0"/>
                    </a:xfrm>
                    <a:prstGeom prst="straightConnector1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rgbClr val="00B050"/>
                      </a:solidFill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5" name="Groupe 84">
                  <a:extLst>
                    <a:ext uri="{FF2B5EF4-FFF2-40B4-BE49-F238E27FC236}">
                      <a16:creationId xmlns:a16="http://schemas.microsoft.com/office/drawing/2014/main" id="{6040E928-A397-DCB0-4685-407D68A83966}"/>
                    </a:ext>
                  </a:extLst>
                </p:cNvPr>
                <p:cNvGrpSpPr/>
                <p:nvPr/>
              </p:nvGrpSpPr>
              <p:grpSpPr>
                <a:xfrm>
                  <a:off x="4571437" y="4711843"/>
                  <a:ext cx="1260000" cy="396000"/>
                  <a:chOff x="2037167" y="1752503"/>
                  <a:chExt cx="1260000" cy="396000"/>
                </a:xfrm>
              </p:grpSpPr>
              <p:sp>
                <p:nvSpPr>
                  <p:cNvPr id="86" name="ZoneTexte 85">
                    <a:extLst>
                      <a:ext uri="{FF2B5EF4-FFF2-40B4-BE49-F238E27FC236}">
                        <a16:creationId xmlns:a16="http://schemas.microsoft.com/office/drawing/2014/main" id="{4A1D1B83-E17D-ECE0-6427-DF73157F7613}"/>
                      </a:ext>
                    </a:extLst>
                  </p:cNvPr>
                  <p:cNvSpPr txBox="1"/>
                  <p:nvPr/>
                </p:nvSpPr>
                <p:spPr>
                  <a:xfrm>
                    <a:off x="2037167" y="1752503"/>
                    <a:ext cx="1260000" cy="3960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</a:t>
                    </a:r>
                    <a:r>
                      <a:rPr lang="fr-FR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</a:t>
                    </a:r>
                    <a:r>
                      <a:rPr lang="fr-FR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&gt; </a:t>
                    </a:r>
                    <a:r>
                      <a:rPr lang="fr-FR" b="1" dirty="0"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     &gt;</a:t>
                    </a:r>
                    <a:endParaRPr lang="fr-FR" dirty="0"/>
                  </a:p>
                </p:txBody>
              </p:sp>
              <p:grpSp>
                <p:nvGrpSpPr>
                  <p:cNvPr id="87" name="Groupe 86">
                    <a:extLst>
                      <a:ext uri="{FF2B5EF4-FFF2-40B4-BE49-F238E27FC236}">
                        <a16:creationId xmlns:a16="http://schemas.microsoft.com/office/drawing/2014/main" id="{4704D2C0-210A-036D-31A8-95EE7A06C929}"/>
                      </a:ext>
                    </a:extLst>
                  </p:cNvPr>
                  <p:cNvGrpSpPr/>
                  <p:nvPr/>
                </p:nvGrpSpPr>
                <p:grpSpPr>
                  <a:xfrm>
                    <a:off x="2113272" y="1940303"/>
                    <a:ext cx="876187" cy="1828"/>
                    <a:chOff x="2113272" y="2564558"/>
                    <a:chExt cx="876187" cy="1828"/>
                  </a:xfrm>
                </p:grpSpPr>
                <p:cxnSp>
                  <p:nvCxnSpPr>
                    <p:cNvPr id="88" name="Connecteur droit avec flèche 87">
                      <a:extLst>
                        <a:ext uri="{FF2B5EF4-FFF2-40B4-BE49-F238E27FC236}">
                          <a16:creationId xmlns:a16="http://schemas.microsoft.com/office/drawing/2014/main" id="{0A02F206-C357-ABFA-7A93-CAFBECB757A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113272" y="2564558"/>
                      <a:ext cx="287224" cy="0"/>
                    </a:xfrm>
                    <a:prstGeom prst="straightConnector1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Connecteur droit avec flèche 88">
                      <a:extLst>
                        <a:ext uri="{FF2B5EF4-FFF2-40B4-BE49-F238E27FC236}">
                          <a16:creationId xmlns:a16="http://schemas.microsoft.com/office/drawing/2014/main" id="{87C03DA4-3184-19D8-BF99-EB66A55BFFE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702235" y="2566386"/>
                      <a:ext cx="287224" cy="0"/>
                    </a:xfrm>
                    <a:prstGeom prst="straightConnector1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rgbClr val="00B050"/>
                      </a:solidFill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FEF76866-37E1-EA5B-820D-683789BEC170}"/>
                  </a:ext>
                </a:extLst>
              </p:cNvPr>
              <p:cNvSpPr txBox="1"/>
              <p:nvPr/>
            </p:nvSpPr>
            <p:spPr>
              <a:xfrm>
                <a:off x="1062000" y="7130672"/>
                <a:ext cx="6984000" cy="684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FR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Ils sortiront simultanément soit par la voie 1</a:t>
                </a:r>
              </a:p>
            </p:txBody>
          </p:sp>
        </p:grpSp>
      </p:grpSp>
      <p:grpSp>
        <p:nvGrpSpPr>
          <p:cNvPr id="125" name="Groupe 124">
            <a:extLst>
              <a:ext uri="{FF2B5EF4-FFF2-40B4-BE49-F238E27FC236}">
                <a16:creationId xmlns:a16="http://schemas.microsoft.com/office/drawing/2014/main" id="{D4DB8198-8B59-B1A9-C149-370D3DA6037F}"/>
              </a:ext>
            </a:extLst>
          </p:cNvPr>
          <p:cNvGrpSpPr/>
          <p:nvPr/>
        </p:nvGrpSpPr>
        <p:grpSpPr>
          <a:xfrm>
            <a:off x="1089432" y="4261096"/>
            <a:ext cx="6948000" cy="2056579"/>
            <a:chOff x="1089432" y="4278675"/>
            <a:chExt cx="6948000" cy="2056579"/>
          </a:xfrm>
        </p:grpSpPr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702543E7-A6A4-C8AF-EA21-CCDEBB5E2AB8}"/>
                </a:ext>
              </a:extLst>
            </p:cNvPr>
            <p:cNvSpPr txBox="1"/>
            <p:nvPr/>
          </p:nvSpPr>
          <p:spPr>
            <a:xfrm>
              <a:off x="2447682" y="4305526"/>
              <a:ext cx="1656000" cy="396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Alice à Vienne</a:t>
              </a:r>
            </a:p>
          </p:txBody>
        </p:sp>
        <p:grpSp>
          <p:nvGrpSpPr>
            <p:cNvPr id="127" name="Groupe 126">
              <a:extLst>
                <a:ext uri="{FF2B5EF4-FFF2-40B4-BE49-F238E27FC236}">
                  <a16:creationId xmlns:a16="http://schemas.microsoft.com/office/drawing/2014/main" id="{C23EB9B6-FC16-1DC9-E2EA-52CDEA619387}"/>
                </a:ext>
              </a:extLst>
            </p:cNvPr>
            <p:cNvGrpSpPr/>
            <p:nvPr/>
          </p:nvGrpSpPr>
          <p:grpSpPr>
            <a:xfrm>
              <a:off x="2443312" y="4711977"/>
              <a:ext cx="1656000" cy="1440000"/>
              <a:chOff x="2443312" y="4676803"/>
              <a:chExt cx="1656000" cy="1440000"/>
            </a:xfrm>
          </p:grpSpPr>
          <p:sp>
            <p:nvSpPr>
              <p:cNvPr id="1046" name="Rectangle 1045">
                <a:extLst>
                  <a:ext uri="{FF2B5EF4-FFF2-40B4-BE49-F238E27FC236}">
                    <a16:creationId xmlns:a16="http://schemas.microsoft.com/office/drawing/2014/main" id="{7578C152-EE00-CDFF-995E-F9BF868E6CE1}"/>
                  </a:ext>
                </a:extLst>
              </p:cNvPr>
              <p:cNvSpPr/>
              <p:nvPr/>
            </p:nvSpPr>
            <p:spPr>
              <a:xfrm>
                <a:off x="2443312" y="4676803"/>
                <a:ext cx="1656000" cy="1440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1047" name="Connecteur droit avec flèche 1046">
                <a:extLst>
                  <a:ext uri="{FF2B5EF4-FFF2-40B4-BE49-F238E27FC236}">
                    <a16:creationId xmlns:a16="http://schemas.microsoft.com/office/drawing/2014/main" id="{67C20A6C-EAFF-0E55-AD99-A753D2D07851}"/>
                  </a:ext>
                </a:extLst>
              </p:cNvPr>
              <p:cNvCxnSpPr/>
              <p:nvPr/>
            </p:nvCxnSpPr>
            <p:spPr>
              <a:xfrm flipH="1">
                <a:off x="2962030" y="5525228"/>
                <a:ext cx="440703" cy="0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8" name="Cube 1047">
                <a:extLst>
                  <a:ext uri="{FF2B5EF4-FFF2-40B4-BE49-F238E27FC236}">
                    <a16:creationId xmlns:a16="http://schemas.microsoft.com/office/drawing/2014/main" id="{60EEA4CA-E34B-3FD5-052E-2358157C10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47104" y="5335357"/>
                <a:ext cx="330528" cy="323999"/>
              </a:xfrm>
              <a:prstGeom prst="cub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noFill/>
                </a:endParaRPr>
              </a:p>
            </p:txBody>
          </p:sp>
          <p:cxnSp>
            <p:nvCxnSpPr>
              <p:cNvPr id="1049" name="Connecteur droit 1048">
                <a:extLst>
                  <a:ext uri="{FF2B5EF4-FFF2-40B4-BE49-F238E27FC236}">
                    <a16:creationId xmlns:a16="http://schemas.microsoft.com/office/drawing/2014/main" id="{2D285C42-47CC-0FF9-4341-9BF0CC4F2829}"/>
                  </a:ext>
                </a:extLst>
              </p:cNvPr>
              <p:cNvCxnSpPr>
                <a:cxnSpLocks/>
                <a:endCxn id="1048" idx="5"/>
              </p:cNvCxnSpPr>
              <p:nvPr/>
            </p:nvCxnSpPr>
            <p:spPr>
              <a:xfrm>
                <a:off x="3576623" y="5335357"/>
                <a:ext cx="110176" cy="7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0" name="Connecteur droit avec flèche 1049">
                <a:extLst>
                  <a:ext uri="{FF2B5EF4-FFF2-40B4-BE49-F238E27FC236}">
                    <a16:creationId xmlns:a16="http://schemas.microsoft.com/office/drawing/2014/main" id="{6656CAA0-BEE7-ED73-84B6-F12084C663B6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21180000" flipV="1">
                <a:off x="3749733" y="4969155"/>
                <a:ext cx="330528" cy="326284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1" name="Connecteur droit avec flèche 1050">
                <a:extLst>
                  <a:ext uri="{FF2B5EF4-FFF2-40B4-BE49-F238E27FC236}">
                    <a16:creationId xmlns:a16="http://schemas.microsoft.com/office/drawing/2014/main" id="{CA9490F8-B725-F5CD-2451-87F467CC94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83681" y="5525228"/>
                <a:ext cx="497627" cy="528097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4" name="ZoneTexte 1023">
              <a:extLst>
                <a:ext uri="{FF2B5EF4-FFF2-40B4-BE49-F238E27FC236}">
                  <a16:creationId xmlns:a16="http://schemas.microsoft.com/office/drawing/2014/main" id="{4EC37EF3-BEEA-28B8-7124-E2C0FE5C85A7}"/>
                </a:ext>
              </a:extLst>
            </p:cNvPr>
            <p:cNvSpPr txBox="1"/>
            <p:nvPr/>
          </p:nvSpPr>
          <p:spPr>
            <a:xfrm>
              <a:off x="4557648" y="4278675"/>
              <a:ext cx="1656000" cy="396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Bob à Pékin</a:t>
              </a:r>
            </a:p>
          </p:txBody>
        </p:sp>
        <p:grpSp>
          <p:nvGrpSpPr>
            <p:cNvPr id="1025" name="Groupe 1024">
              <a:extLst>
                <a:ext uri="{FF2B5EF4-FFF2-40B4-BE49-F238E27FC236}">
                  <a16:creationId xmlns:a16="http://schemas.microsoft.com/office/drawing/2014/main" id="{BE8EA406-C39E-9774-0B08-6512B8D2D71F}"/>
                </a:ext>
              </a:extLst>
            </p:cNvPr>
            <p:cNvGrpSpPr/>
            <p:nvPr/>
          </p:nvGrpSpPr>
          <p:grpSpPr>
            <a:xfrm>
              <a:off x="4559733" y="4672644"/>
              <a:ext cx="1656000" cy="1440000"/>
              <a:chOff x="4559733" y="4637470"/>
              <a:chExt cx="1656000" cy="1440000"/>
            </a:xfrm>
          </p:grpSpPr>
          <p:sp>
            <p:nvSpPr>
              <p:cNvPr id="1040" name="Rectangle 1039">
                <a:extLst>
                  <a:ext uri="{FF2B5EF4-FFF2-40B4-BE49-F238E27FC236}">
                    <a16:creationId xmlns:a16="http://schemas.microsoft.com/office/drawing/2014/main" id="{D6EB29BD-3D82-EC4C-7E24-E14C4F570AB4}"/>
                  </a:ext>
                </a:extLst>
              </p:cNvPr>
              <p:cNvSpPr/>
              <p:nvPr/>
            </p:nvSpPr>
            <p:spPr>
              <a:xfrm>
                <a:off x="4559733" y="4637470"/>
                <a:ext cx="1656000" cy="1440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1041" name="Connecteur droit avec flèche 1040">
                <a:extLst>
                  <a:ext uri="{FF2B5EF4-FFF2-40B4-BE49-F238E27FC236}">
                    <a16:creationId xmlns:a16="http://schemas.microsoft.com/office/drawing/2014/main" id="{EA38BB3F-5092-8952-7175-1FC106EABB3E}"/>
                  </a:ext>
                </a:extLst>
              </p:cNvPr>
              <p:cNvCxnSpPr/>
              <p:nvPr/>
            </p:nvCxnSpPr>
            <p:spPr>
              <a:xfrm flipH="1">
                <a:off x="5068207" y="5498667"/>
                <a:ext cx="432000" cy="0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2" name="Cube 1041">
                <a:extLst>
                  <a:ext uri="{FF2B5EF4-FFF2-40B4-BE49-F238E27FC236}">
                    <a16:creationId xmlns:a16="http://schemas.microsoft.com/office/drawing/2014/main" id="{30A02C33-C5F6-3D32-9C54-B3122D2A12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43701" y="5308796"/>
                <a:ext cx="324000" cy="323999"/>
              </a:xfrm>
              <a:prstGeom prst="cub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noFill/>
                </a:endParaRPr>
              </a:p>
            </p:txBody>
          </p:sp>
          <p:cxnSp>
            <p:nvCxnSpPr>
              <p:cNvPr id="1043" name="Connecteur droit 1042">
                <a:extLst>
                  <a:ext uri="{FF2B5EF4-FFF2-40B4-BE49-F238E27FC236}">
                    <a16:creationId xmlns:a16="http://schemas.microsoft.com/office/drawing/2014/main" id="{67381AD5-58C7-0104-C950-0D21322B886D}"/>
                  </a:ext>
                </a:extLst>
              </p:cNvPr>
              <p:cNvCxnSpPr>
                <a:cxnSpLocks/>
                <a:endCxn id="1042" idx="5"/>
              </p:cNvCxnSpPr>
              <p:nvPr/>
            </p:nvCxnSpPr>
            <p:spPr>
              <a:xfrm>
                <a:off x="5670662" y="5308796"/>
                <a:ext cx="108000" cy="7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4" name="Connecteur droit avec flèche 1043">
                <a:extLst>
                  <a:ext uri="{FF2B5EF4-FFF2-40B4-BE49-F238E27FC236}">
                    <a16:creationId xmlns:a16="http://schemas.microsoft.com/office/drawing/2014/main" id="{72F49110-34D3-18C7-963D-142B8CAEAF5C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21180000" flipV="1">
                <a:off x="5840354" y="4942594"/>
                <a:ext cx="324000" cy="326284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5" name="Connecteur droit avec flèche 1044">
                <a:extLst>
                  <a:ext uri="{FF2B5EF4-FFF2-40B4-BE49-F238E27FC236}">
                    <a16:creationId xmlns:a16="http://schemas.microsoft.com/office/drawing/2014/main" id="{117FFF20-401E-FF76-F59F-715A2FDE6F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87455" y="5498667"/>
                <a:ext cx="487799" cy="528097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27" name="Connecteur droit avec flèche 1026">
              <a:extLst>
                <a:ext uri="{FF2B5EF4-FFF2-40B4-BE49-F238E27FC236}">
                  <a16:creationId xmlns:a16="http://schemas.microsoft.com/office/drawing/2014/main" id="{348FA582-D431-A030-37D4-61CED717A4DD}"/>
                </a:ext>
              </a:extLst>
            </p:cNvPr>
            <p:cNvCxnSpPr>
              <a:cxnSpLocks/>
            </p:cNvCxnSpPr>
            <p:nvPr/>
          </p:nvCxnSpPr>
          <p:spPr>
            <a:xfrm>
              <a:off x="3297167" y="5315275"/>
              <a:ext cx="0" cy="456729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8" name="Connecteur droit avec flèche 1027">
              <a:extLst>
                <a:ext uri="{FF2B5EF4-FFF2-40B4-BE49-F238E27FC236}">
                  <a16:creationId xmlns:a16="http://schemas.microsoft.com/office/drawing/2014/main" id="{370E4512-9CE0-4BD1-A9CC-E2EFDAE382AE}"/>
                </a:ext>
              </a:extLst>
            </p:cNvPr>
            <p:cNvCxnSpPr>
              <a:cxnSpLocks/>
            </p:cNvCxnSpPr>
            <p:nvPr/>
          </p:nvCxnSpPr>
          <p:spPr>
            <a:xfrm>
              <a:off x="5400595" y="5304717"/>
              <a:ext cx="0" cy="456729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9" name="Groupe 1028">
              <a:extLst>
                <a:ext uri="{FF2B5EF4-FFF2-40B4-BE49-F238E27FC236}">
                  <a16:creationId xmlns:a16="http://schemas.microsoft.com/office/drawing/2014/main" id="{DE34046F-DF2A-4816-3E4F-0545D8D54D91}"/>
                </a:ext>
              </a:extLst>
            </p:cNvPr>
            <p:cNvGrpSpPr/>
            <p:nvPr/>
          </p:nvGrpSpPr>
          <p:grpSpPr>
            <a:xfrm>
              <a:off x="4611726" y="4827751"/>
              <a:ext cx="1044000" cy="360000"/>
              <a:chOff x="5497415" y="3447330"/>
              <a:chExt cx="1044000" cy="360000"/>
            </a:xfrm>
          </p:grpSpPr>
          <p:sp>
            <p:nvSpPr>
              <p:cNvPr id="1036" name="ZoneTexte 1035">
                <a:extLst>
                  <a:ext uri="{FF2B5EF4-FFF2-40B4-BE49-F238E27FC236}">
                    <a16:creationId xmlns:a16="http://schemas.microsoft.com/office/drawing/2014/main" id="{4FED7766-9AB0-F48C-DCB8-F0D2E4160DDF}"/>
                  </a:ext>
                </a:extLst>
              </p:cNvPr>
              <p:cNvSpPr txBox="1"/>
              <p:nvPr/>
            </p:nvSpPr>
            <p:spPr>
              <a:xfrm>
                <a:off x="5497415" y="3447330"/>
                <a:ext cx="1044000" cy="36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   &gt;</a:t>
                </a:r>
                <a:r>
                  <a:rPr lang="fr-FR" b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 </a:t>
                </a:r>
                <a:r>
                  <a:rPr lang="fr-FR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fr-FR" b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&gt;</a:t>
                </a:r>
                <a:endParaRPr lang="fr-FR" dirty="0"/>
              </a:p>
            </p:txBody>
          </p:sp>
          <p:grpSp>
            <p:nvGrpSpPr>
              <p:cNvPr id="1037" name="Groupe 1036">
                <a:extLst>
                  <a:ext uri="{FF2B5EF4-FFF2-40B4-BE49-F238E27FC236}">
                    <a16:creationId xmlns:a16="http://schemas.microsoft.com/office/drawing/2014/main" id="{62D92FF3-EF0B-DC2F-85C8-9DE8EDB360BF}"/>
                  </a:ext>
                </a:extLst>
              </p:cNvPr>
              <p:cNvGrpSpPr/>
              <p:nvPr/>
            </p:nvGrpSpPr>
            <p:grpSpPr>
              <a:xfrm>
                <a:off x="5716207" y="3485785"/>
                <a:ext cx="443077" cy="222120"/>
                <a:chOff x="5437536" y="3106387"/>
                <a:chExt cx="443077" cy="222120"/>
              </a:xfrm>
            </p:grpSpPr>
            <p:cxnSp>
              <p:nvCxnSpPr>
                <p:cNvPr id="1038" name="Connecteur droit avec flèche 1037">
                  <a:extLst>
                    <a:ext uri="{FF2B5EF4-FFF2-40B4-BE49-F238E27FC236}">
                      <a16:creationId xmlns:a16="http://schemas.microsoft.com/office/drawing/2014/main" id="{FB8E367C-D7DE-D94A-DB18-19B514662CC0}"/>
                    </a:ext>
                  </a:extLst>
                </p:cNvPr>
                <p:cNvCxnSpPr/>
                <p:nvPr/>
              </p:nvCxnSpPr>
              <p:spPr>
                <a:xfrm rot="16200000">
                  <a:off x="5326976" y="3216947"/>
                  <a:ext cx="221119" cy="0"/>
                </a:xfrm>
                <a:prstGeom prst="straightConnector1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39" name="Connecteur droit avec flèche 1038">
                  <a:extLst>
                    <a:ext uri="{FF2B5EF4-FFF2-40B4-BE49-F238E27FC236}">
                      <a16:creationId xmlns:a16="http://schemas.microsoft.com/office/drawing/2014/main" id="{A99E7809-DCDB-CF1F-3003-4FD1DCABE667}"/>
                    </a:ext>
                  </a:extLst>
                </p:cNvPr>
                <p:cNvCxnSpPr/>
                <p:nvPr/>
              </p:nvCxnSpPr>
              <p:spPr>
                <a:xfrm rot="16200000">
                  <a:off x="5770053" y="3217947"/>
                  <a:ext cx="221120" cy="0"/>
                </a:xfrm>
                <a:prstGeom prst="straightConnector1">
                  <a:avLst/>
                </a:prstGeom>
                <a:solidFill>
                  <a:schemeClr val="bg1"/>
                </a:solidFill>
                <a:ln w="28575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30" name="Groupe 1029">
              <a:extLst>
                <a:ext uri="{FF2B5EF4-FFF2-40B4-BE49-F238E27FC236}">
                  <a16:creationId xmlns:a16="http://schemas.microsoft.com/office/drawing/2014/main" id="{95419A34-32DD-9792-7FF4-4EC4B216DA0A}"/>
                </a:ext>
              </a:extLst>
            </p:cNvPr>
            <p:cNvGrpSpPr/>
            <p:nvPr/>
          </p:nvGrpSpPr>
          <p:grpSpPr>
            <a:xfrm>
              <a:off x="2515140" y="4856539"/>
              <a:ext cx="1044000" cy="360000"/>
              <a:chOff x="5497415" y="3447330"/>
              <a:chExt cx="1044000" cy="360000"/>
            </a:xfrm>
          </p:grpSpPr>
          <p:sp>
            <p:nvSpPr>
              <p:cNvPr id="1032" name="ZoneTexte 1031">
                <a:extLst>
                  <a:ext uri="{FF2B5EF4-FFF2-40B4-BE49-F238E27FC236}">
                    <a16:creationId xmlns:a16="http://schemas.microsoft.com/office/drawing/2014/main" id="{409B07C6-1C27-33B3-A70B-D4892EA79C32}"/>
                  </a:ext>
                </a:extLst>
              </p:cNvPr>
              <p:cNvSpPr txBox="1"/>
              <p:nvPr/>
            </p:nvSpPr>
            <p:spPr>
              <a:xfrm>
                <a:off x="5497415" y="3447330"/>
                <a:ext cx="1044000" cy="36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   &gt;</a:t>
                </a:r>
                <a:r>
                  <a:rPr lang="fr-FR" b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 </a:t>
                </a:r>
                <a:r>
                  <a:rPr lang="fr-FR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fr-FR" b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&gt;</a:t>
                </a:r>
                <a:endParaRPr lang="fr-FR" dirty="0"/>
              </a:p>
            </p:txBody>
          </p:sp>
          <p:grpSp>
            <p:nvGrpSpPr>
              <p:cNvPr id="1033" name="Groupe 1032">
                <a:extLst>
                  <a:ext uri="{FF2B5EF4-FFF2-40B4-BE49-F238E27FC236}">
                    <a16:creationId xmlns:a16="http://schemas.microsoft.com/office/drawing/2014/main" id="{612285D9-0FF7-E628-A174-0EE60140DD8B}"/>
                  </a:ext>
                </a:extLst>
              </p:cNvPr>
              <p:cNvGrpSpPr/>
              <p:nvPr/>
            </p:nvGrpSpPr>
            <p:grpSpPr>
              <a:xfrm>
                <a:off x="5716207" y="3485785"/>
                <a:ext cx="443077" cy="222120"/>
                <a:chOff x="5437536" y="3106387"/>
                <a:chExt cx="443077" cy="222120"/>
              </a:xfrm>
            </p:grpSpPr>
            <p:cxnSp>
              <p:nvCxnSpPr>
                <p:cNvPr id="1034" name="Connecteur droit avec flèche 1033">
                  <a:extLst>
                    <a:ext uri="{FF2B5EF4-FFF2-40B4-BE49-F238E27FC236}">
                      <a16:creationId xmlns:a16="http://schemas.microsoft.com/office/drawing/2014/main" id="{1254376D-10A7-2C23-078F-B21FD22B4975}"/>
                    </a:ext>
                  </a:extLst>
                </p:cNvPr>
                <p:cNvCxnSpPr/>
                <p:nvPr/>
              </p:nvCxnSpPr>
              <p:spPr>
                <a:xfrm rot="16200000">
                  <a:off x="5326976" y="3216947"/>
                  <a:ext cx="221119" cy="0"/>
                </a:xfrm>
                <a:prstGeom prst="straightConnector1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35" name="Connecteur droit avec flèche 1034">
                  <a:extLst>
                    <a:ext uri="{FF2B5EF4-FFF2-40B4-BE49-F238E27FC236}">
                      <a16:creationId xmlns:a16="http://schemas.microsoft.com/office/drawing/2014/main" id="{1BD38007-BE76-2533-9E79-9C488A6EB00B}"/>
                    </a:ext>
                  </a:extLst>
                </p:cNvPr>
                <p:cNvCxnSpPr/>
                <p:nvPr/>
              </p:nvCxnSpPr>
              <p:spPr>
                <a:xfrm rot="16200000">
                  <a:off x="5770053" y="3217947"/>
                  <a:ext cx="221120" cy="0"/>
                </a:xfrm>
                <a:prstGeom prst="straightConnector1">
                  <a:avLst/>
                </a:prstGeom>
                <a:solidFill>
                  <a:schemeClr val="bg1"/>
                </a:solidFill>
                <a:ln w="28575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31" name="ZoneTexte 1030">
              <a:extLst>
                <a:ext uri="{FF2B5EF4-FFF2-40B4-BE49-F238E27FC236}">
                  <a16:creationId xmlns:a16="http://schemas.microsoft.com/office/drawing/2014/main" id="{9B5D842C-BCC5-F5F8-E6B8-11127A4FBCF3}"/>
                </a:ext>
              </a:extLst>
            </p:cNvPr>
            <p:cNvSpPr txBox="1"/>
            <p:nvPr/>
          </p:nvSpPr>
          <p:spPr>
            <a:xfrm>
              <a:off x="1089432" y="5965922"/>
              <a:ext cx="6948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b="1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ou</a:t>
              </a:r>
              <a:r>
                <a:rPr lang="fr-FR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soit toujours simultanément par la voie 2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2352238C-E001-E3B6-4D5A-B0F7AC4EE27D}"/>
              </a:ext>
            </a:extLst>
          </p:cNvPr>
          <p:cNvSpPr txBox="1"/>
          <p:nvPr/>
        </p:nvSpPr>
        <p:spPr>
          <a:xfrm>
            <a:off x="1296000" y="5829933"/>
            <a:ext cx="6552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sortie simultanée des photons par les voies 1 ou 2 </a:t>
            </a:r>
          </a:p>
          <a:p>
            <a:pPr algn="ctr"/>
            <a:r>
              <a:rPr lang="fr-F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 </a:t>
            </a:r>
            <a:r>
              <a:rPr lang="fr-FR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strictement aléatoire</a:t>
            </a:r>
            <a:r>
              <a:rPr lang="fr-F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55" name="ZoneTexte 1054">
            <a:extLst>
              <a:ext uri="{FF2B5EF4-FFF2-40B4-BE49-F238E27FC236}">
                <a16:creationId xmlns:a16="http://schemas.microsoft.com/office/drawing/2014/main" id="{C4A602FE-761F-2BA4-CC96-DFC250CEDB8D}"/>
              </a:ext>
            </a:extLst>
          </p:cNvPr>
          <p:cNvSpPr txBox="1"/>
          <p:nvPr/>
        </p:nvSpPr>
        <p:spPr>
          <a:xfrm>
            <a:off x="432000" y="4147135"/>
            <a:ext cx="8280000" cy="2412000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 le cas où, Alice à Vienne et Bob à Pékin, orientent leurs biprismes de telles manières que les directions de polarisations sur les voies 1 et 2 </a:t>
            </a:r>
            <a:r>
              <a:rPr lang="fr-F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soient parallèles </a:t>
            </a:r>
          </a:p>
          <a:p>
            <a:pPr algn="ctr"/>
            <a:r>
              <a:rPr lang="fr-F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y a une corrélation à </a:t>
            </a:r>
            <a:r>
              <a:rPr lang="fr-F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100 %</a:t>
            </a:r>
            <a:r>
              <a:rPr lang="fr-F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entre les résultats simultanés. </a:t>
            </a:r>
          </a:p>
        </p:txBody>
      </p:sp>
    </p:spTree>
    <p:extLst>
      <p:ext uri="{BB962C8B-B14F-4D97-AF65-F5344CB8AC3E}">
        <p14:creationId xmlns:p14="http://schemas.microsoft.com/office/powerpoint/2010/main" val="98881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-0.01372 0.378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06F1C5A2-13B3-C9F8-80F6-67F3B371B8A8}"/>
              </a:ext>
            </a:extLst>
          </p:cNvPr>
          <p:cNvSpPr txBox="1"/>
          <p:nvPr/>
        </p:nvSpPr>
        <p:spPr>
          <a:xfrm>
            <a:off x="432000" y="476345"/>
            <a:ext cx="8280000" cy="1188000"/>
          </a:xfrm>
          <a:prstGeom prst="rect">
            <a:avLst/>
          </a:prstGeom>
          <a:solidFill>
            <a:srgbClr val="FFFF00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fr-FR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L’internet classique.</a:t>
            </a:r>
            <a:endParaRPr lang="fr-FR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7865A04-FD42-9EDC-1DD7-3F200F626B35}"/>
              </a:ext>
            </a:extLst>
          </p:cNvPr>
          <p:cNvGrpSpPr/>
          <p:nvPr/>
        </p:nvGrpSpPr>
        <p:grpSpPr>
          <a:xfrm>
            <a:off x="435150" y="1978395"/>
            <a:ext cx="8317286" cy="1600200"/>
            <a:chOff x="402836" y="1767382"/>
            <a:chExt cx="8317286" cy="1600200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B492B638-67F2-68AB-E0FD-2B5D741ECE47}"/>
                </a:ext>
              </a:extLst>
            </p:cNvPr>
            <p:cNvSpPr txBox="1"/>
            <p:nvPr/>
          </p:nvSpPr>
          <p:spPr>
            <a:xfrm>
              <a:off x="402836" y="1800311"/>
              <a:ext cx="5459785" cy="1548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anchor="ctr">
              <a:spAutoFit/>
            </a:bodyPr>
            <a:lstStyle/>
            <a:p>
              <a:pPr algn="just"/>
              <a:r>
                <a:rPr lang="fr-F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Ensemble </a:t>
              </a:r>
              <a:r>
                <a:rPr lang="fr-FR" sz="20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de</a:t>
              </a:r>
              <a:r>
                <a:rPr lang="fr-FR" sz="2000" b="0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réseaux mondiaux interconnectés</a:t>
              </a:r>
              <a:r>
                <a:rPr lang="fr-FR" sz="20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accessibles au public, </a:t>
              </a:r>
              <a:r>
                <a:rPr lang="fr-FR" sz="20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qui permet à des </a:t>
              </a:r>
              <a:r>
                <a:rPr lang="fr-F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ordinateurs</a:t>
              </a:r>
              <a:r>
                <a:rPr lang="fr-FR" sz="2000" b="0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 communiquer par </a:t>
              </a:r>
              <a:r>
                <a:rPr lang="fr-F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l’intermédiaire de câbles, de fibres optiques et de satellites</a:t>
              </a:r>
              <a:r>
                <a:rPr lang="fr-FR" sz="2000" b="0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 </a:t>
              </a:r>
            </a:p>
          </p:txBody>
        </p:sp>
        <p:pic>
          <p:nvPicPr>
            <p:cNvPr id="1026" name="Picture 2" descr="L'usage d'Internet dans le monde en cinq chiffres | Les Echos">
              <a:extLst>
                <a:ext uri="{FF2B5EF4-FFF2-40B4-BE49-F238E27FC236}">
                  <a16:creationId xmlns:a16="http://schemas.microsoft.com/office/drawing/2014/main" id="{8384534C-826F-BEED-B836-25902ED773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2622" y="1767382"/>
              <a:ext cx="285750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A95725A-13D5-51B9-E43C-6E40CEA0B5E0}"/>
              </a:ext>
            </a:extLst>
          </p:cNvPr>
          <p:cNvGrpSpPr/>
          <p:nvPr/>
        </p:nvGrpSpPr>
        <p:grpSpPr>
          <a:xfrm>
            <a:off x="442988" y="3771103"/>
            <a:ext cx="8284400" cy="1332000"/>
            <a:chOff x="442988" y="3771103"/>
            <a:chExt cx="8284400" cy="1332000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EAA604E4-1172-F23F-C4C2-327214787C12}"/>
                </a:ext>
              </a:extLst>
            </p:cNvPr>
            <p:cNvSpPr txBox="1"/>
            <p:nvPr/>
          </p:nvSpPr>
          <p:spPr>
            <a:xfrm>
              <a:off x="447388" y="3771103"/>
              <a:ext cx="8280000" cy="133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just"/>
              <a:endParaRPr lang="fr-FR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6E4B1328-3D81-0220-2959-34CFDFDC5FA1}"/>
                </a:ext>
              </a:extLst>
            </p:cNvPr>
            <p:cNvSpPr txBox="1"/>
            <p:nvPr/>
          </p:nvSpPr>
          <p:spPr>
            <a:xfrm>
              <a:off x="442988" y="3781451"/>
              <a:ext cx="6444000" cy="70788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Les équipements, tant </a:t>
              </a:r>
              <a:r>
                <a:rPr lang="fr-FR" sz="2000" b="1" i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électroniques</a:t>
              </a:r>
              <a:r>
                <a:rPr lang="fr-FR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qu’</a:t>
              </a:r>
              <a:r>
                <a:rPr lang="fr-FR" sz="2000" b="1" i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optiques,</a:t>
              </a:r>
              <a:r>
                <a:rPr lang="fr-FR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utilisés sur internet mettent à profit la </a:t>
              </a:r>
              <a:r>
                <a:rPr lang="fr-FR" sz="2000" b="1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notion de BIT.</a:t>
              </a:r>
              <a:endParaRPr lang="fr-FR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8" name="Picture 4" descr="Meilleur mini PC portable : Comparatif &amp; Avis 2023">
              <a:extLst>
                <a:ext uri="{FF2B5EF4-FFF2-40B4-BE49-F238E27FC236}">
                  <a16:creationId xmlns:a16="http://schemas.microsoft.com/office/drawing/2014/main" id="{067BDF6A-D0CF-353A-DD55-D747A3AC2C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4077" y="3794442"/>
              <a:ext cx="1550375" cy="1230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B9781ACA-F3AD-A263-74A5-ADB035BA4B6E}"/>
              </a:ext>
            </a:extLst>
          </p:cNvPr>
          <p:cNvGrpSpPr/>
          <p:nvPr/>
        </p:nvGrpSpPr>
        <p:grpSpPr>
          <a:xfrm>
            <a:off x="542697" y="3765888"/>
            <a:ext cx="8058606" cy="1334426"/>
            <a:chOff x="3849817" y="3765888"/>
            <a:chExt cx="8058606" cy="1334426"/>
          </a:xfrm>
        </p:grpSpPr>
        <p:grpSp>
          <p:nvGrpSpPr>
            <p:cNvPr id="1035" name="Groupe 1034">
              <a:extLst>
                <a:ext uri="{FF2B5EF4-FFF2-40B4-BE49-F238E27FC236}">
                  <a16:creationId xmlns:a16="http://schemas.microsoft.com/office/drawing/2014/main" id="{4D0CA481-AF87-99E1-734C-C0E4FF50A73C}"/>
                </a:ext>
              </a:extLst>
            </p:cNvPr>
            <p:cNvGrpSpPr/>
            <p:nvPr/>
          </p:nvGrpSpPr>
          <p:grpSpPr>
            <a:xfrm>
              <a:off x="9976544" y="3765888"/>
              <a:ext cx="1931879" cy="1334426"/>
              <a:chOff x="9710370" y="3809848"/>
              <a:chExt cx="1931879" cy="1334426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4207ABD-948D-D38E-D0B5-5C6578965370}"/>
                  </a:ext>
                </a:extLst>
              </p:cNvPr>
              <p:cNvSpPr/>
              <p:nvPr/>
            </p:nvSpPr>
            <p:spPr>
              <a:xfrm>
                <a:off x="9788687" y="3817789"/>
                <a:ext cx="1853562" cy="13089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526CE1AF-1581-D9DA-BF28-79915DED07E5}"/>
                  </a:ext>
                </a:extLst>
              </p:cNvPr>
              <p:cNvCxnSpPr/>
              <p:nvPr/>
            </p:nvCxnSpPr>
            <p:spPr>
              <a:xfrm>
                <a:off x="9959533" y="4826621"/>
                <a:ext cx="1548000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avec flèche 29">
                <a:extLst>
                  <a:ext uri="{FF2B5EF4-FFF2-40B4-BE49-F238E27FC236}">
                    <a16:creationId xmlns:a16="http://schemas.microsoft.com/office/drawing/2014/main" id="{BC415723-A78A-BED6-4117-27620A44E86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513855" y="4380940"/>
                <a:ext cx="89136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B1EE6E9C-3104-064C-5D25-8FED167E80DE}"/>
                  </a:ext>
                </a:extLst>
              </p:cNvPr>
              <p:cNvSpPr txBox="1"/>
              <p:nvPr/>
            </p:nvSpPr>
            <p:spPr>
              <a:xfrm>
                <a:off x="9878114" y="4792556"/>
                <a:ext cx="208483" cy="351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1024" name="ZoneTexte 1023">
                <a:extLst>
                  <a:ext uri="{FF2B5EF4-FFF2-40B4-BE49-F238E27FC236}">
                    <a16:creationId xmlns:a16="http://schemas.microsoft.com/office/drawing/2014/main" id="{CA34CC3B-3D9E-5833-964F-E7FACD740571}"/>
                  </a:ext>
                </a:extLst>
              </p:cNvPr>
              <p:cNvSpPr txBox="1"/>
              <p:nvPr/>
            </p:nvSpPr>
            <p:spPr>
              <a:xfrm>
                <a:off x="9710370" y="4118117"/>
                <a:ext cx="356427" cy="351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cxnSp>
            <p:nvCxnSpPr>
              <p:cNvPr id="1025" name="Connecteur droit 1024">
                <a:extLst>
                  <a:ext uri="{FF2B5EF4-FFF2-40B4-BE49-F238E27FC236}">
                    <a16:creationId xmlns:a16="http://schemas.microsoft.com/office/drawing/2014/main" id="{46EB1F57-AF0C-BF0B-5515-0D3E59D89B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0060" y="4818715"/>
                <a:ext cx="347472" cy="772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7" name="Connecteur droit 1026">
                <a:extLst>
                  <a:ext uri="{FF2B5EF4-FFF2-40B4-BE49-F238E27FC236}">
                    <a16:creationId xmlns:a16="http://schemas.microsoft.com/office/drawing/2014/main" id="{04FE7F3A-CC89-70C5-74F8-5F87D70DB8FF}"/>
                  </a:ext>
                </a:extLst>
              </p:cNvPr>
              <p:cNvCxnSpPr/>
              <p:nvPr/>
            </p:nvCxnSpPr>
            <p:spPr>
              <a:xfrm>
                <a:off x="10553354" y="4335864"/>
                <a:ext cx="356426" cy="772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9" name="Connecteur droit 1028">
                <a:extLst>
                  <a:ext uri="{FF2B5EF4-FFF2-40B4-BE49-F238E27FC236}">
                    <a16:creationId xmlns:a16="http://schemas.microsoft.com/office/drawing/2014/main" id="{A3F1256A-65EA-222F-6441-9527B50366CC}"/>
                  </a:ext>
                </a:extLst>
              </p:cNvPr>
              <p:cNvCxnSpPr/>
              <p:nvPr/>
            </p:nvCxnSpPr>
            <p:spPr>
              <a:xfrm>
                <a:off x="10895638" y="4824294"/>
                <a:ext cx="356426" cy="772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0" name="Connecteur droit 1029">
                <a:extLst>
                  <a:ext uri="{FF2B5EF4-FFF2-40B4-BE49-F238E27FC236}">
                    <a16:creationId xmlns:a16="http://schemas.microsoft.com/office/drawing/2014/main" id="{02C53315-2981-713E-2342-9783A0C6C4A8}"/>
                  </a:ext>
                </a:extLst>
              </p:cNvPr>
              <p:cNvCxnSpPr/>
              <p:nvPr/>
            </p:nvCxnSpPr>
            <p:spPr>
              <a:xfrm>
                <a:off x="10553353" y="4335864"/>
                <a:ext cx="0" cy="49615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1" name="Connecteur droit 1030">
                <a:extLst>
                  <a:ext uri="{FF2B5EF4-FFF2-40B4-BE49-F238E27FC236}">
                    <a16:creationId xmlns:a16="http://schemas.microsoft.com/office/drawing/2014/main" id="{7CECB6AA-E75F-A07D-677E-FED5BA4AD886}"/>
                  </a:ext>
                </a:extLst>
              </p:cNvPr>
              <p:cNvCxnSpPr/>
              <p:nvPr/>
            </p:nvCxnSpPr>
            <p:spPr>
              <a:xfrm>
                <a:off x="10895636" y="4330286"/>
                <a:ext cx="0" cy="49615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2" name="Connecteur droit 1031">
                <a:extLst>
                  <a:ext uri="{FF2B5EF4-FFF2-40B4-BE49-F238E27FC236}">
                    <a16:creationId xmlns:a16="http://schemas.microsoft.com/office/drawing/2014/main" id="{6BDF70DC-83A0-F428-58C2-FCEEA90ED3B1}"/>
                  </a:ext>
                </a:extLst>
              </p:cNvPr>
              <p:cNvCxnSpPr/>
              <p:nvPr/>
            </p:nvCxnSpPr>
            <p:spPr>
              <a:xfrm>
                <a:off x="9962364" y="4330284"/>
                <a:ext cx="576000" cy="772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3" name="ZoneTexte 1032">
                <a:extLst>
                  <a:ext uri="{FF2B5EF4-FFF2-40B4-BE49-F238E27FC236}">
                    <a16:creationId xmlns:a16="http://schemas.microsoft.com/office/drawing/2014/main" id="{D932037D-727A-DDA3-AA5E-CBEAE541A41B}"/>
                  </a:ext>
                </a:extLst>
              </p:cNvPr>
              <p:cNvSpPr txBox="1"/>
              <p:nvPr/>
            </p:nvSpPr>
            <p:spPr>
              <a:xfrm>
                <a:off x="9868630" y="3809848"/>
                <a:ext cx="1656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courant électrique </a:t>
                </a:r>
              </a:p>
              <a:p>
                <a:pPr algn="ctr"/>
                <a:r>
                  <a:rPr lang="fr-F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 flux lumineux</a:t>
                </a:r>
              </a:p>
            </p:txBody>
          </p:sp>
          <p:sp>
            <p:nvSpPr>
              <p:cNvPr id="1034" name="ZoneTexte 1033">
                <a:extLst>
                  <a:ext uri="{FF2B5EF4-FFF2-40B4-BE49-F238E27FC236}">
                    <a16:creationId xmlns:a16="http://schemas.microsoft.com/office/drawing/2014/main" id="{B469A787-3AB3-69AF-4A11-9556E7D1C40B}"/>
                  </a:ext>
                </a:extLst>
              </p:cNvPr>
              <p:cNvSpPr txBox="1"/>
              <p:nvPr/>
            </p:nvSpPr>
            <p:spPr>
              <a:xfrm>
                <a:off x="10786542" y="4800469"/>
                <a:ext cx="660198" cy="293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temps</a:t>
                </a:r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64ECE1F7-07D3-9E6E-B909-D78A46AF6EAC}"/>
                </a:ext>
              </a:extLst>
            </p:cNvPr>
            <p:cNvSpPr txBox="1"/>
            <p:nvPr/>
          </p:nvSpPr>
          <p:spPr>
            <a:xfrm>
              <a:off x="3849817" y="4526148"/>
              <a:ext cx="6048000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2000" b="1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Variations</a:t>
              </a:r>
              <a:r>
                <a:rPr lang="fr-FR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de courants électriques ou de flux lumineux.</a:t>
              </a: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74F8B0B2-7DDE-BBEF-02AD-315BAAEFD564}"/>
              </a:ext>
            </a:extLst>
          </p:cNvPr>
          <p:cNvSpPr txBox="1"/>
          <p:nvPr/>
        </p:nvSpPr>
        <p:spPr>
          <a:xfrm>
            <a:off x="453793" y="5306963"/>
            <a:ext cx="8280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just"/>
            <a:r>
              <a:rPr lang="fr-FR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courant électrique est </a:t>
            </a:r>
            <a:r>
              <a:rPr lang="fr-FR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 flux d’électrons</a:t>
            </a:r>
            <a:r>
              <a:rPr lang="fr-F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fr-FR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5983164-039A-28C2-C835-060E7093AB05}"/>
              </a:ext>
            </a:extLst>
          </p:cNvPr>
          <p:cNvSpPr txBox="1"/>
          <p:nvPr/>
        </p:nvSpPr>
        <p:spPr>
          <a:xfrm>
            <a:off x="453793" y="5715755"/>
            <a:ext cx="8280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just"/>
            <a:r>
              <a:rPr lang="fr-FR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flux lumineux est un </a:t>
            </a:r>
            <a:r>
              <a:rPr lang="fr-FR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flux de </a:t>
            </a:r>
            <a:r>
              <a:rPr lang="fr-FR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 particules » de lumière appelées </a:t>
            </a:r>
            <a:r>
              <a:rPr lang="fr-FR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photons</a:t>
            </a:r>
            <a:r>
              <a:rPr lang="fr-FR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555C622-CA54-5DFC-9DF2-F366DF8EBD4C}"/>
              </a:ext>
            </a:extLst>
          </p:cNvPr>
          <p:cNvSpPr txBox="1"/>
          <p:nvPr/>
        </p:nvSpPr>
        <p:spPr>
          <a:xfrm>
            <a:off x="432000" y="5321474"/>
            <a:ext cx="8280000" cy="828000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fr-FR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 les deux cas il s’agit d’un </a:t>
            </a:r>
            <a:r>
              <a:rPr lang="fr-FR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flux d’un ensemble de particules</a:t>
            </a:r>
            <a:r>
              <a:rPr lang="fr-FR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307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53ABAEBB-2259-EA5C-5A9D-1868A35C70AE}"/>
              </a:ext>
            </a:extLst>
          </p:cNvPr>
          <p:cNvGrpSpPr/>
          <p:nvPr/>
        </p:nvGrpSpPr>
        <p:grpSpPr>
          <a:xfrm>
            <a:off x="882000" y="589102"/>
            <a:ext cx="7380000" cy="4333188"/>
            <a:chOff x="882000" y="826846"/>
            <a:chExt cx="7380000" cy="4333188"/>
          </a:xfrm>
        </p:grpSpPr>
        <p:pic>
          <p:nvPicPr>
            <p:cNvPr id="1030" name="Picture 6" descr="QUESS - eoPortal">
              <a:extLst>
                <a:ext uri="{FF2B5EF4-FFF2-40B4-BE49-F238E27FC236}">
                  <a16:creationId xmlns:a16="http://schemas.microsoft.com/office/drawing/2014/main" id="{17F19A74-1C39-C751-0BC8-BEAC297269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000" y="826846"/>
              <a:ext cx="7380000" cy="4333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E96DF086-8A85-57B0-0FD3-EFDCFF40E22A}"/>
                </a:ext>
              </a:extLst>
            </p:cNvPr>
            <p:cNvGrpSpPr/>
            <p:nvPr/>
          </p:nvGrpSpPr>
          <p:grpSpPr>
            <a:xfrm>
              <a:off x="1634490" y="2107692"/>
              <a:ext cx="1620000" cy="925488"/>
              <a:chOff x="1634490" y="2107692"/>
              <a:chExt cx="1620000" cy="925488"/>
            </a:xfrm>
          </p:grpSpPr>
          <p:pic>
            <p:nvPicPr>
              <p:cNvPr id="1026" name="Picture 2" descr="Would you like Bob or Alice for your next penetration test?">
                <a:extLst>
                  <a:ext uri="{FF2B5EF4-FFF2-40B4-BE49-F238E27FC236}">
                    <a16:creationId xmlns:a16="http://schemas.microsoft.com/office/drawing/2014/main" id="{05FCF3F2-286A-11DC-0C84-89334FAC4C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4490" y="2125980"/>
                <a:ext cx="1620000" cy="90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60667C3-AC7D-BF11-9BF4-B51522DF1EC5}"/>
                  </a:ext>
                </a:extLst>
              </p:cNvPr>
              <p:cNvSpPr/>
              <p:nvPr/>
            </p:nvSpPr>
            <p:spPr>
              <a:xfrm>
                <a:off x="2423160" y="2107692"/>
                <a:ext cx="822186" cy="90720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F3A57629-57A9-5333-6EF2-6821B712BD05}"/>
                </a:ext>
              </a:extLst>
            </p:cNvPr>
            <p:cNvGrpSpPr/>
            <p:nvPr/>
          </p:nvGrpSpPr>
          <p:grpSpPr>
            <a:xfrm>
              <a:off x="5181600" y="1729740"/>
              <a:ext cx="1654290" cy="916344"/>
              <a:chOff x="5181600" y="1729740"/>
              <a:chExt cx="1654290" cy="916344"/>
            </a:xfrm>
          </p:grpSpPr>
          <p:pic>
            <p:nvPicPr>
              <p:cNvPr id="3" name="Picture 2" descr="Would you like Bob or Alice for your next penetration test?">
                <a:extLst>
                  <a:ext uri="{FF2B5EF4-FFF2-40B4-BE49-F238E27FC236}">
                    <a16:creationId xmlns:a16="http://schemas.microsoft.com/office/drawing/2014/main" id="{4B6190BC-D1BE-E377-3F17-FA67828D43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5890" y="1729740"/>
                <a:ext cx="1620000" cy="90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BA0AA3B-06C8-368D-C657-3C25562EB4D8}"/>
                  </a:ext>
                </a:extLst>
              </p:cNvPr>
              <p:cNvSpPr/>
              <p:nvPr/>
            </p:nvSpPr>
            <p:spPr>
              <a:xfrm>
                <a:off x="5181600" y="1738884"/>
                <a:ext cx="822186" cy="907200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029" name="Groupe 1028">
            <a:extLst>
              <a:ext uri="{FF2B5EF4-FFF2-40B4-BE49-F238E27FC236}">
                <a16:creationId xmlns:a16="http://schemas.microsoft.com/office/drawing/2014/main" id="{C35557E1-7D60-30F2-A7B3-CF9ACB1BC8A6}"/>
              </a:ext>
            </a:extLst>
          </p:cNvPr>
          <p:cNvGrpSpPr/>
          <p:nvPr/>
        </p:nvGrpSpPr>
        <p:grpSpPr>
          <a:xfrm>
            <a:off x="1093544" y="4410266"/>
            <a:ext cx="7043232" cy="966609"/>
            <a:chOff x="1093544" y="4648010"/>
            <a:chExt cx="7043232" cy="966609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C4C47360-95AD-3035-1797-E1F0B13C873C}"/>
                </a:ext>
              </a:extLst>
            </p:cNvPr>
            <p:cNvGrpSpPr/>
            <p:nvPr/>
          </p:nvGrpSpPr>
          <p:grpSpPr>
            <a:xfrm>
              <a:off x="1093544" y="4660202"/>
              <a:ext cx="2520000" cy="930033"/>
              <a:chOff x="2803472" y="5483162"/>
              <a:chExt cx="2520000" cy="930033"/>
            </a:xfrm>
          </p:grpSpPr>
          <p:pic>
            <p:nvPicPr>
              <p:cNvPr id="1032" name="Picture 8" descr="Que sont les bits et les bytes?">
                <a:extLst>
                  <a:ext uri="{FF2B5EF4-FFF2-40B4-BE49-F238E27FC236}">
                    <a16:creationId xmlns:a16="http://schemas.microsoft.com/office/drawing/2014/main" id="{F7B31212-E895-2C0C-03F7-A3229682B2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4638" y="5483162"/>
                <a:ext cx="2484000" cy="922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F068A27-C111-D404-A2E5-F2C019AE5A5B}"/>
                  </a:ext>
                </a:extLst>
              </p:cNvPr>
              <p:cNvSpPr/>
              <p:nvPr/>
            </p:nvSpPr>
            <p:spPr>
              <a:xfrm>
                <a:off x="2803472" y="5963682"/>
                <a:ext cx="2520000" cy="4495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CF10FBE2-F5DE-0A1B-51A6-8EC0BED88DE5}"/>
                </a:ext>
              </a:extLst>
            </p:cNvPr>
            <p:cNvGrpSpPr/>
            <p:nvPr/>
          </p:nvGrpSpPr>
          <p:grpSpPr>
            <a:xfrm>
              <a:off x="5616776" y="4648010"/>
              <a:ext cx="2520000" cy="966609"/>
              <a:chOff x="2977208" y="5455730"/>
              <a:chExt cx="2520000" cy="966609"/>
            </a:xfrm>
          </p:grpSpPr>
          <p:pic>
            <p:nvPicPr>
              <p:cNvPr id="22" name="Picture 8" descr="Que sont les bits et les bytes?">
                <a:extLst>
                  <a:ext uri="{FF2B5EF4-FFF2-40B4-BE49-F238E27FC236}">
                    <a16:creationId xmlns:a16="http://schemas.microsoft.com/office/drawing/2014/main" id="{317BFD57-A06C-0365-FC44-E5DAF1D906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7518" y="5455730"/>
                <a:ext cx="2484000" cy="922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27603AD-D64C-EB6B-5A4C-A35E60826499}"/>
                  </a:ext>
                </a:extLst>
              </p:cNvPr>
              <p:cNvSpPr/>
              <p:nvPr/>
            </p:nvSpPr>
            <p:spPr>
              <a:xfrm>
                <a:off x="2977208" y="5972826"/>
                <a:ext cx="2520000" cy="4495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sp>
        <p:nvSpPr>
          <p:cNvPr id="1036" name="ZoneTexte 1035">
            <a:extLst>
              <a:ext uri="{FF2B5EF4-FFF2-40B4-BE49-F238E27FC236}">
                <a16:creationId xmlns:a16="http://schemas.microsoft.com/office/drawing/2014/main" id="{4D143B04-93C7-24A0-0F86-17B4788190E2}"/>
              </a:ext>
            </a:extLst>
          </p:cNvPr>
          <p:cNvSpPr txBox="1"/>
          <p:nvPr/>
        </p:nvSpPr>
        <p:spPr>
          <a:xfrm>
            <a:off x="486000" y="5460445"/>
            <a:ext cx="8172000" cy="92333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Alice et Bob</a:t>
            </a:r>
          </a:p>
          <a:p>
            <a:pPr algn="ctr"/>
            <a:r>
              <a:rPr lang="fr-F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devront vérifier </a:t>
            </a:r>
            <a:r>
              <a:rPr lang="fr-F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moyen des </a:t>
            </a:r>
            <a:r>
              <a:rPr lang="fr-FR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télécommunications classiques </a:t>
            </a:r>
            <a:r>
              <a:rPr lang="fr-F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qu’ils ont opéré dans le cas de corrélations à </a:t>
            </a:r>
            <a:r>
              <a:rPr lang="fr-F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100 %.</a:t>
            </a:r>
            <a:endParaRPr lang="fr-FR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7" name="ZoneTexte 1036">
            <a:extLst>
              <a:ext uri="{FF2B5EF4-FFF2-40B4-BE49-F238E27FC236}">
                <a16:creationId xmlns:a16="http://schemas.microsoft.com/office/drawing/2014/main" id="{E4A3DA57-F0C0-86F2-412D-D53693110523}"/>
              </a:ext>
            </a:extLst>
          </p:cNvPr>
          <p:cNvSpPr txBox="1"/>
          <p:nvPr/>
        </p:nvSpPr>
        <p:spPr>
          <a:xfrm>
            <a:off x="486000" y="5479891"/>
            <a:ext cx="8172000" cy="830997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n’y a pas communication à une vitesse </a:t>
            </a:r>
          </a:p>
          <a:p>
            <a:pPr algn="ctr"/>
            <a:r>
              <a:rPr lang="fr-F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supérieure à la vitesse de la lumière</a:t>
            </a:r>
            <a:r>
              <a:rPr lang="fr-F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1193C962-802E-6D91-6F42-D098706DF8DA}"/>
              </a:ext>
            </a:extLst>
          </p:cNvPr>
          <p:cNvSpPr txBox="1">
            <a:spLocks/>
          </p:cNvSpPr>
          <p:nvPr/>
        </p:nvSpPr>
        <p:spPr>
          <a:xfrm>
            <a:off x="432000" y="573052"/>
            <a:ext cx="8280000" cy="828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60000"/>
            <a:r>
              <a:rPr lang="fr-FR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à la fabrication d’une clé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43CD783-EA1D-4B0F-04F6-56D43CD8897B}"/>
              </a:ext>
            </a:extLst>
          </p:cNvPr>
          <p:cNvSpPr txBox="1"/>
          <p:nvPr/>
        </p:nvSpPr>
        <p:spPr>
          <a:xfrm>
            <a:off x="486000" y="5486264"/>
            <a:ext cx="8172000" cy="900000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Seuls Alice et Bob sont détenteurs d’une clé inviolable.</a:t>
            </a:r>
          </a:p>
        </p:txBody>
      </p:sp>
      <p:grpSp>
        <p:nvGrpSpPr>
          <p:cNvPr id="1047" name="Groupe 1046">
            <a:extLst>
              <a:ext uri="{FF2B5EF4-FFF2-40B4-BE49-F238E27FC236}">
                <a16:creationId xmlns:a16="http://schemas.microsoft.com/office/drawing/2014/main" id="{DB933A6A-4B09-DF1F-4CB8-CF6DF4783C9B}"/>
              </a:ext>
            </a:extLst>
          </p:cNvPr>
          <p:cNvGrpSpPr/>
          <p:nvPr/>
        </p:nvGrpSpPr>
        <p:grpSpPr>
          <a:xfrm>
            <a:off x="1045077" y="4934809"/>
            <a:ext cx="7041336" cy="496593"/>
            <a:chOff x="1045077" y="4934809"/>
            <a:chExt cx="7041336" cy="496593"/>
          </a:xfrm>
        </p:grpSpPr>
        <p:grpSp>
          <p:nvGrpSpPr>
            <p:cNvPr id="1033" name="Groupe 1032">
              <a:extLst>
                <a:ext uri="{FF2B5EF4-FFF2-40B4-BE49-F238E27FC236}">
                  <a16:creationId xmlns:a16="http://schemas.microsoft.com/office/drawing/2014/main" id="{92F5C754-3D20-1330-D8F7-6721A4091255}"/>
                </a:ext>
              </a:extLst>
            </p:cNvPr>
            <p:cNvGrpSpPr/>
            <p:nvPr/>
          </p:nvGrpSpPr>
          <p:grpSpPr>
            <a:xfrm>
              <a:off x="5638413" y="4937857"/>
              <a:ext cx="2448000" cy="493545"/>
              <a:chOff x="5473821" y="5760817"/>
              <a:chExt cx="2448000" cy="493545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5328AD5-13BD-0501-812A-F1478F158938}"/>
                  </a:ext>
                </a:extLst>
              </p:cNvPr>
              <p:cNvSpPr/>
              <p:nvPr/>
            </p:nvSpPr>
            <p:spPr>
              <a:xfrm>
                <a:off x="5473821" y="5760817"/>
                <a:ext cx="2448000" cy="44951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031" name="Groupe 1030">
                <a:extLst>
                  <a:ext uri="{FF2B5EF4-FFF2-40B4-BE49-F238E27FC236}">
                    <a16:creationId xmlns:a16="http://schemas.microsoft.com/office/drawing/2014/main" id="{A36FB6EE-6358-A958-F084-8ACE69371D82}"/>
                  </a:ext>
                </a:extLst>
              </p:cNvPr>
              <p:cNvGrpSpPr/>
              <p:nvPr/>
            </p:nvGrpSpPr>
            <p:grpSpPr>
              <a:xfrm>
                <a:off x="5497482" y="5810170"/>
                <a:ext cx="2413173" cy="444192"/>
                <a:chOff x="5497482" y="5810170"/>
                <a:chExt cx="2413173" cy="444192"/>
              </a:xfrm>
            </p:grpSpPr>
            <p:sp>
              <p:nvSpPr>
                <p:cNvPr id="26" name="ZoneTexte 25">
                  <a:extLst>
                    <a:ext uri="{FF2B5EF4-FFF2-40B4-BE49-F238E27FC236}">
                      <a16:creationId xmlns:a16="http://schemas.microsoft.com/office/drawing/2014/main" id="{7D810BB9-2B20-B3B7-C34D-387EB7D28934}"/>
                    </a:ext>
                  </a:extLst>
                </p:cNvPr>
                <p:cNvSpPr txBox="1"/>
                <p:nvPr/>
              </p:nvSpPr>
              <p:spPr>
                <a:xfrm>
                  <a:off x="5497482" y="5822362"/>
                  <a:ext cx="360000" cy="432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8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Symbol" panose="05050102010706020507" pitchFamily="18" charset="2"/>
                    </a:rPr>
                    <a:t></a:t>
                  </a:r>
                  <a:endParaRPr lang="fr-FR" dirty="0"/>
                </a:p>
              </p:txBody>
            </p:sp>
            <p:sp>
              <p:nvSpPr>
                <p:cNvPr id="27" name="ZoneTexte 26">
                  <a:extLst>
                    <a:ext uri="{FF2B5EF4-FFF2-40B4-BE49-F238E27FC236}">
                      <a16:creationId xmlns:a16="http://schemas.microsoft.com/office/drawing/2014/main" id="{243DCD38-795B-C396-1D65-2D12EEAB0B00}"/>
                    </a:ext>
                  </a:extLst>
                </p:cNvPr>
                <p:cNvSpPr txBox="1"/>
                <p:nvPr/>
              </p:nvSpPr>
              <p:spPr>
                <a:xfrm>
                  <a:off x="5814474" y="5819314"/>
                  <a:ext cx="360000" cy="432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8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Symbol" panose="05050102010706020507" pitchFamily="18" charset="2"/>
                    </a:rPr>
                    <a:t></a:t>
                  </a:r>
                  <a:endParaRPr lang="fr-FR" dirty="0"/>
                </a:p>
              </p:txBody>
            </p:sp>
            <p:sp>
              <p:nvSpPr>
                <p:cNvPr id="28" name="ZoneTexte 27">
                  <a:extLst>
                    <a:ext uri="{FF2B5EF4-FFF2-40B4-BE49-F238E27FC236}">
                      <a16:creationId xmlns:a16="http://schemas.microsoft.com/office/drawing/2014/main" id="{20EAB1C4-76D0-3B40-8403-446DCF0029D8}"/>
                    </a:ext>
                  </a:extLst>
                </p:cNvPr>
                <p:cNvSpPr txBox="1"/>
                <p:nvPr/>
              </p:nvSpPr>
              <p:spPr>
                <a:xfrm>
                  <a:off x="6460650" y="5816266"/>
                  <a:ext cx="360000" cy="432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8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Symbol" panose="05050102010706020507" pitchFamily="18" charset="2"/>
                    </a:rPr>
                    <a:t></a:t>
                  </a:r>
                  <a:endParaRPr lang="fr-FR" dirty="0"/>
                </a:p>
              </p:txBody>
            </p:sp>
            <p:sp>
              <p:nvSpPr>
                <p:cNvPr id="29" name="ZoneTexte 28">
                  <a:extLst>
                    <a:ext uri="{FF2B5EF4-FFF2-40B4-BE49-F238E27FC236}">
                      <a16:creationId xmlns:a16="http://schemas.microsoft.com/office/drawing/2014/main" id="{E0DEB9A2-7D73-3D4E-92F8-452251FEE1C3}"/>
                    </a:ext>
                  </a:extLst>
                </p:cNvPr>
                <p:cNvSpPr txBox="1"/>
                <p:nvPr/>
              </p:nvSpPr>
              <p:spPr>
                <a:xfrm>
                  <a:off x="7051962" y="5813218"/>
                  <a:ext cx="360000" cy="432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8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Symbol" panose="05050102010706020507" pitchFamily="18" charset="2"/>
                    </a:rPr>
                    <a:t></a:t>
                  </a:r>
                  <a:endParaRPr lang="fr-FR" dirty="0"/>
                </a:p>
              </p:txBody>
            </p:sp>
            <p:sp>
              <p:nvSpPr>
                <p:cNvPr id="30" name="ZoneTexte 29">
                  <a:extLst>
                    <a:ext uri="{FF2B5EF4-FFF2-40B4-BE49-F238E27FC236}">
                      <a16:creationId xmlns:a16="http://schemas.microsoft.com/office/drawing/2014/main" id="{A35355A3-8761-CA42-37C9-D02155C6989A}"/>
                    </a:ext>
                  </a:extLst>
                </p:cNvPr>
                <p:cNvSpPr txBox="1"/>
                <p:nvPr/>
              </p:nvSpPr>
              <p:spPr>
                <a:xfrm>
                  <a:off x="7378098" y="5810170"/>
                  <a:ext cx="360000" cy="432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8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Symbol" panose="05050102010706020507" pitchFamily="18" charset="2"/>
                    </a:rPr>
                    <a:t></a:t>
                  </a:r>
                  <a:endParaRPr lang="fr-FR" dirty="0"/>
                </a:p>
              </p:txBody>
            </p:sp>
            <p:sp>
              <p:nvSpPr>
                <p:cNvPr id="31" name="ZoneTexte 30">
                  <a:extLst>
                    <a:ext uri="{FF2B5EF4-FFF2-40B4-BE49-F238E27FC236}">
                      <a16:creationId xmlns:a16="http://schemas.microsoft.com/office/drawing/2014/main" id="{9F46D002-4E4A-9C68-19C3-857F109189D3}"/>
                    </a:ext>
                  </a:extLst>
                </p:cNvPr>
                <p:cNvSpPr txBox="1"/>
                <p:nvPr/>
              </p:nvSpPr>
              <p:spPr>
                <a:xfrm>
                  <a:off x="6165330" y="5820350"/>
                  <a:ext cx="17865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18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Symbol" panose="05050102010706020507" pitchFamily="18" charset="2"/>
                    </a:rPr>
                    <a:t></a:t>
                  </a:r>
                  <a:endParaRPr lang="fr-FR" dirty="0"/>
                </a:p>
              </p:txBody>
            </p:sp>
            <p:sp>
              <p:nvSpPr>
                <p:cNvPr id="1024" name="ZoneTexte 1023">
                  <a:extLst>
                    <a:ext uri="{FF2B5EF4-FFF2-40B4-BE49-F238E27FC236}">
                      <a16:creationId xmlns:a16="http://schemas.microsoft.com/office/drawing/2014/main" id="{0118D28E-2D1D-0263-073E-11BDEC57D913}"/>
                    </a:ext>
                  </a:extLst>
                </p:cNvPr>
                <p:cNvSpPr txBox="1"/>
                <p:nvPr/>
              </p:nvSpPr>
              <p:spPr>
                <a:xfrm>
                  <a:off x="6811506" y="5817302"/>
                  <a:ext cx="17865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18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Symbol" panose="05050102010706020507" pitchFamily="18" charset="2"/>
                    </a:rPr>
                    <a:t></a:t>
                  </a:r>
                  <a:endParaRPr lang="fr-FR" dirty="0"/>
                </a:p>
              </p:txBody>
            </p:sp>
            <p:sp>
              <p:nvSpPr>
                <p:cNvPr id="1025" name="ZoneTexte 1024">
                  <a:extLst>
                    <a:ext uri="{FF2B5EF4-FFF2-40B4-BE49-F238E27FC236}">
                      <a16:creationId xmlns:a16="http://schemas.microsoft.com/office/drawing/2014/main" id="{40C24443-81DB-6ACA-63DC-8EFB032C543B}"/>
                    </a:ext>
                  </a:extLst>
                </p:cNvPr>
                <p:cNvSpPr txBox="1"/>
                <p:nvPr/>
              </p:nvSpPr>
              <p:spPr>
                <a:xfrm>
                  <a:off x="7732002" y="5832542"/>
                  <a:ext cx="17865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18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Symbol" panose="05050102010706020507" pitchFamily="18" charset="2"/>
                    </a:rPr>
                    <a:t></a:t>
                  </a:r>
                  <a:endParaRPr lang="fr-FR" dirty="0"/>
                </a:p>
              </p:txBody>
            </p:sp>
          </p:grpSp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909D94C9-2971-F4F1-7B6D-831D485C0DE2}"/>
                </a:ext>
              </a:extLst>
            </p:cNvPr>
            <p:cNvGrpSpPr/>
            <p:nvPr/>
          </p:nvGrpSpPr>
          <p:grpSpPr>
            <a:xfrm>
              <a:off x="1045077" y="4934809"/>
              <a:ext cx="2448000" cy="493545"/>
              <a:chOff x="5473821" y="5760817"/>
              <a:chExt cx="2448000" cy="493545"/>
            </a:xfrm>
          </p:grpSpPr>
          <p:sp>
            <p:nvSpPr>
              <p:cNvPr id="1027" name="Rectangle 1026">
                <a:extLst>
                  <a:ext uri="{FF2B5EF4-FFF2-40B4-BE49-F238E27FC236}">
                    <a16:creationId xmlns:a16="http://schemas.microsoft.com/office/drawing/2014/main" id="{F5CF86B6-6789-FF99-2AB5-2380D0C377E7}"/>
                  </a:ext>
                </a:extLst>
              </p:cNvPr>
              <p:cNvSpPr/>
              <p:nvPr/>
            </p:nvSpPr>
            <p:spPr>
              <a:xfrm>
                <a:off x="5473821" y="5760817"/>
                <a:ext cx="2448000" cy="44951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028" name="Groupe 1027">
                <a:extLst>
                  <a:ext uri="{FF2B5EF4-FFF2-40B4-BE49-F238E27FC236}">
                    <a16:creationId xmlns:a16="http://schemas.microsoft.com/office/drawing/2014/main" id="{5B9E8B87-9F57-98E6-22C6-BD38F6EDD902}"/>
                  </a:ext>
                </a:extLst>
              </p:cNvPr>
              <p:cNvGrpSpPr/>
              <p:nvPr/>
            </p:nvGrpSpPr>
            <p:grpSpPr>
              <a:xfrm>
                <a:off x="5497482" y="5810170"/>
                <a:ext cx="2413173" cy="444192"/>
                <a:chOff x="5497482" y="5810170"/>
                <a:chExt cx="2413173" cy="444192"/>
              </a:xfrm>
            </p:grpSpPr>
            <p:sp>
              <p:nvSpPr>
                <p:cNvPr id="1038" name="ZoneTexte 1037">
                  <a:extLst>
                    <a:ext uri="{FF2B5EF4-FFF2-40B4-BE49-F238E27FC236}">
                      <a16:creationId xmlns:a16="http://schemas.microsoft.com/office/drawing/2014/main" id="{9F960B96-1C90-2217-8F23-22AF99D4F7E8}"/>
                    </a:ext>
                  </a:extLst>
                </p:cNvPr>
                <p:cNvSpPr txBox="1"/>
                <p:nvPr/>
              </p:nvSpPr>
              <p:spPr>
                <a:xfrm>
                  <a:off x="5497482" y="5822362"/>
                  <a:ext cx="360000" cy="432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8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Symbol" panose="05050102010706020507" pitchFamily="18" charset="2"/>
                    </a:rPr>
                    <a:t></a:t>
                  </a:r>
                  <a:endParaRPr lang="fr-FR" dirty="0"/>
                </a:p>
              </p:txBody>
            </p:sp>
            <p:sp>
              <p:nvSpPr>
                <p:cNvPr id="1039" name="ZoneTexte 1038">
                  <a:extLst>
                    <a:ext uri="{FF2B5EF4-FFF2-40B4-BE49-F238E27FC236}">
                      <a16:creationId xmlns:a16="http://schemas.microsoft.com/office/drawing/2014/main" id="{566E5706-7D45-EE19-22FB-A8544D8C3B32}"/>
                    </a:ext>
                  </a:extLst>
                </p:cNvPr>
                <p:cNvSpPr txBox="1"/>
                <p:nvPr/>
              </p:nvSpPr>
              <p:spPr>
                <a:xfrm>
                  <a:off x="5814474" y="5819314"/>
                  <a:ext cx="360000" cy="432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8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Symbol" panose="05050102010706020507" pitchFamily="18" charset="2"/>
                    </a:rPr>
                    <a:t></a:t>
                  </a:r>
                  <a:endParaRPr lang="fr-FR" dirty="0"/>
                </a:p>
              </p:txBody>
            </p:sp>
            <p:sp>
              <p:nvSpPr>
                <p:cNvPr id="1040" name="ZoneTexte 1039">
                  <a:extLst>
                    <a:ext uri="{FF2B5EF4-FFF2-40B4-BE49-F238E27FC236}">
                      <a16:creationId xmlns:a16="http://schemas.microsoft.com/office/drawing/2014/main" id="{4E697949-1404-7781-E042-70680C7EB0E9}"/>
                    </a:ext>
                  </a:extLst>
                </p:cNvPr>
                <p:cNvSpPr txBox="1"/>
                <p:nvPr/>
              </p:nvSpPr>
              <p:spPr>
                <a:xfrm>
                  <a:off x="6460650" y="5816266"/>
                  <a:ext cx="360000" cy="432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8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Symbol" panose="05050102010706020507" pitchFamily="18" charset="2"/>
                    </a:rPr>
                    <a:t></a:t>
                  </a:r>
                  <a:endParaRPr lang="fr-FR" dirty="0"/>
                </a:p>
              </p:txBody>
            </p:sp>
            <p:sp>
              <p:nvSpPr>
                <p:cNvPr id="1041" name="ZoneTexte 1040">
                  <a:extLst>
                    <a:ext uri="{FF2B5EF4-FFF2-40B4-BE49-F238E27FC236}">
                      <a16:creationId xmlns:a16="http://schemas.microsoft.com/office/drawing/2014/main" id="{E543FC23-2C41-E1DF-FC17-B563DCAEAFEA}"/>
                    </a:ext>
                  </a:extLst>
                </p:cNvPr>
                <p:cNvSpPr txBox="1"/>
                <p:nvPr/>
              </p:nvSpPr>
              <p:spPr>
                <a:xfrm>
                  <a:off x="7051962" y="5813218"/>
                  <a:ext cx="360000" cy="432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8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Symbol" panose="05050102010706020507" pitchFamily="18" charset="2"/>
                    </a:rPr>
                    <a:t></a:t>
                  </a:r>
                  <a:endParaRPr lang="fr-FR" dirty="0"/>
                </a:p>
              </p:txBody>
            </p:sp>
            <p:sp>
              <p:nvSpPr>
                <p:cNvPr id="1042" name="ZoneTexte 1041">
                  <a:extLst>
                    <a:ext uri="{FF2B5EF4-FFF2-40B4-BE49-F238E27FC236}">
                      <a16:creationId xmlns:a16="http://schemas.microsoft.com/office/drawing/2014/main" id="{BB2C2BAF-719B-1068-31D0-720A34DF4ECD}"/>
                    </a:ext>
                  </a:extLst>
                </p:cNvPr>
                <p:cNvSpPr txBox="1"/>
                <p:nvPr/>
              </p:nvSpPr>
              <p:spPr>
                <a:xfrm>
                  <a:off x="7378098" y="5810170"/>
                  <a:ext cx="360000" cy="432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8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Symbol" panose="05050102010706020507" pitchFamily="18" charset="2"/>
                    </a:rPr>
                    <a:t></a:t>
                  </a:r>
                  <a:endParaRPr lang="fr-FR" dirty="0"/>
                </a:p>
              </p:txBody>
            </p:sp>
            <p:sp>
              <p:nvSpPr>
                <p:cNvPr id="1043" name="ZoneTexte 1042">
                  <a:extLst>
                    <a:ext uri="{FF2B5EF4-FFF2-40B4-BE49-F238E27FC236}">
                      <a16:creationId xmlns:a16="http://schemas.microsoft.com/office/drawing/2014/main" id="{47407C09-3735-B93D-538A-1AB915B83E5B}"/>
                    </a:ext>
                  </a:extLst>
                </p:cNvPr>
                <p:cNvSpPr txBox="1"/>
                <p:nvPr/>
              </p:nvSpPr>
              <p:spPr>
                <a:xfrm>
                  <a:off x="6165330" y="5820350"/>
                  <a:ext cx="17865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18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Symbol" panose="05050102010706020507" pitchFamily="18" charset="2"/>
                    </a:rPr>
                    <a:t></a:t>
                  </a:r>
                  <a:endParaRPr lang="fr-FR" dirty="0"/>
                </a:p>
              </p:txBody>
            </p:sp>
            <p:sp>
              <p:nvSpPr>
                <p:cNvPr id="1044" name="ZoneTexte 1043">
                  <a:extLst>
                    <a:ext uri="{FF2B5EF4-FFF2-40B4-BE49-F238E27FC236}">
                      <a16:creationId xmlns:a16="http://schemas.microsoft.com/office/drawing/2014/main" id="{D7FE735D-3892-6A10-DEFD-CC3E372545B4}"/>
                    </a:ext>
                  </a:extLst>
                </p:cNvPr>
                <p:cNvSpPr txBox="1"/>
                <p:nvPr/>
              </p:nvSpPr>
              <p:spPr>
                <a:xfrm>
                  <a:off x="6811506" y="5817302"/>
                  <a:ext cx="17865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18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Symbol" panose="05050102010706020507" pitchFamily="18" charset="2"/>
                    </a:rPr>
                    <a:t></a:t>
                  </a:r>
                  <a:endParaRPr lang="fr-FR" dirty="0"/>
                </a:p>
              </p:txBody>
            </p:sp>
            <p:sp>
              <p:nvSpPr>
                <p:cNvPr id="1045" name="ZoneTexte 1044">
                  <a:extLst>
                    <a:ext uri="{FF2B5EF4-FFF2-40B4-BE49-F238E27FC236}">
                      <a16:creationId xmlns:a16="http://schemas.microsoft.com/office/drawing/2014/main" id="{5BC669CA-D079-0D89-38A1-C4A2E6DB66DE}"/>
                    </a:ext>
                  </a:extLst>
                </p:cNvPr>
                <p:cNvSpPr txBox="1"/>
                <p:nvPr/>
              </p:nvSpPr>
              <p:spPr>
                <a:xfrm>
                  <a:off x="7732002" y="5832542"/>
                  <a:ext cx="17865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18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Symbol" panose="05050102010706020507" pitchFamily="18" charset="2"/>
                    </a:rPr>
                    <a:t></a:t>
                  </a:r>
                  <a:endParaRPr lang="fr-FR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4838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" grpId="0" animBg="1"/>
      <p:bldP spid="1037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204CB73-0758-3396-E7CB-1E27C873651D}"/>
              </a:ext>
            </a:extLst>
          </p:cNvPr>
          <p:cNvSpPr txBox="1"/>
          <p:nvPr/>
        </p:nvSpPr>
        <p:spPr>
          <a:xfrm>
            <a:off x="432000" y="2608879"/>
            <a:ext cx="8280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 n’y a pas transmission d’une particule</a:t>
            </a:r>
            <a:r>
              <a:rPr lang="fr-F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mais de son </a:t>
            </a:r>
            <a:r>
              <a:rPr lang="fr-FR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état</a:t>
            </a:r>
            <a:r>
              <a:rPr lang="fr-F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FE649F8-F7F8-455D-8B44-61FC27F56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7858"/>
            <a:ext cx="8229600" cy="1116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fr-FR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téléportation quantique</a:t>
            </a:r>
            <a:r>
              <a:rPr lang="fr-FR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fr-FR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2A1BFE9A-0A0D-B002-BD30-08DC6B2AA178}"/>
              </a:ext>
            </a:extLst>
          </p:cNvPr>
          <p:cNvGrpSpPr/>
          <p:nvPr/>
        </p:nvGrpSpPr>
        <p:grpSpPr>
          <a:xfrm>
            <a:off x="432000" y="3098799"/>
            <a:ext cx="8280000" cy="1872000"/>
            <a:chOff x="432000" y="4552695"/>
            <a:chExt cx="8280000" cy="1872000"/>
          </a:xfrm>
          <a:solidFill>
            <a:srgbClr val="FFFF00"/>
          </a:solidFill>
        </p:grpSpPr>
        <p:sp>
          <p:nvSpPr>
            <p:cNvPr id="3" name="Titre 1">
              <a:extLst>
                <a:ext uri="{FF2B5EF4-FFF2-40B4-BE49-F238E27FC236}">
                  <a16:creationId xmlns:a16="http://schemas.microsoft.com/office/drawing/2014/main" id="{81EA59E9-7A3E-69FB-990D-A291F81AFF6E}"/>
                </a:ext>
              </a:extLst>
            </p:cNvPr>
            <p:cNvSpPr txBox="1">
              <a:spLocks/>
            </p:cNvSpPr>
            <p:nvPr/>
          </p:nvSpPr>
          <p:spPr>
            <a:xfrm>
              <a:off x="432000" y="4552695"/>
              <a:ext cx="8280000" cy="1872000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endParaRPr lang="fr-FR" sz="2400" dirty="0">
                <a:solidFill>
                  <a:srgbClr val="FF0000"/>
                </a:solidFill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2143BEDE-084D-2007-9E6A-A29742FA16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2421" y="4584932"/>
              <a:ext cx="3274379" cy="1833652"/>
            </a:xfrm>
            <a:prstGeom prst="rect">
              <a:avLst/>
            </a:prstGeom>
            <a:grpFill/>
          </p:spPr>
        </p:pic>
        <p:sp>
          <p:nvSpPr>
            <p:cNvPr id="8" name="Titre 1">
              <a:extLst>
                <a:ext uri="{FF2B5EF4-FFF2-40B4-BE49-F238E27FC236}">
                  <a16:creationId xmlns:a16="http://schemas.microsoft.com/office/drawing/2014/main" id="{1A2B43D2-AFBC-151D-DA82-320BEBF6B925}"/>
                </a:ext>
              </a:extLst>
            </p:cNvPr>
            <p:cNvSpPr txBox="1">
              <a:spLocks/>
            </p:cNvSpPr>
            <p:nvPr/>
          </p:nvSpPr>
          <p:spPr>
            <a:xfrm>
              <a:off x="467168" y="4584932"/>
              <a:ext cx="5760000" cy="1836000"/>
            </a:xfrm>
            <a:prstGeom prst="rect">
              <a:avLst/>
            </a:prstGeom>
            <a:grpFill/>
            <a:ln w="38100"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Application. </a:t>
              </a:r>
            </a:p>
            <a:p>
              <a:pPr algn="just"/>
              <a:r>
                <a:rPr lang="fr-FR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Transmission  sécurisée de </a:t>
              </a:r>
              <a:r>
                <a:rPr lang="fr-FR" sz="2400" b="1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l’état d’un Qubit </a:t>
              </a:r>
              <a:r>
                <a:rPr lang="fr-FR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entre les </a:t>
              </a:r>
              <a:r>
                <a:rPr lang="fr-FR" sz="2400" b="1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différents nœuds d’un réseau</a:t>
              </a:r>
              <a:r>
                <a:rPr lang="fr-FR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par exemple entre </a:t>
              </a:r>
              <a:r>
                <a:rPr lang="fr-FR" sz="2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ordinateurs quantiques</a:t>
              </a:r>
              <a:r>
                <a:rPr lang="fr-FR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 </a:t>
              </a:r>
              <a:endParaRPr lang="fr-FR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8FB2C576-51E5-3D73-CB44-583242CC96B6}"/>
              </a:ext>
            </a:extLst>
          </p:cNvPr>
          <p:cNvSpPr txBox="1"/>
          <p:nvPr/>
        </p:nvSpPr>
        <p:spPr>
          <a:xfrm>
            <a:off x="432000" y="1392973"/>
            <a:ext cx="8280000" cy="1200329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 y a </a:t>
            </a:r>
            <a:r>
              <a:rPr lang="fr-F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téléportation quantique</a:t>
            </a:r>
            <a:r>
              <a:rPr lang="fr-F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lorsque</a:t>
            </a:r>
            <a:r>
              <a:rPr lang="fr-F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Alice transmet </a:t>
            </a:r>
            <a:r>
              <a:rPr lang="fr-FR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fr-F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Bob </a:t>
            </a:r>
          </a:p>
          <a:p>
            <a:pPr algn="ctr"/>
            <a:r>
              <a:rPr lang="fr-FR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l’état quantique</a:t>
            </a:r>
            <a:r>
              <a:rPr lang="fr-F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d’un Qubit</a:t>
            </a:r>
            <a:r>
              <a:rPr lang="fr-F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fr-F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qui lui avait été </a:t>
            </a:r>
            <a:r>
              <a:rPr lang="fr-F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préalablement confié</a:t>
            </a:r>
            <a:r>
              <a:rPr lang="fr-F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5C6D7BF5-CF16-29D8-74A4-77CEF6CD79F1}"/>
              </a:ext>
            </a:extLst>
          </p:cNvPr>
          <p:cNvGrpSpPr/>
          <p:nvPr/>
        </p:nvGrpSpPr>
        <p:grpSpPr>
          <a:xfrm>
            <a:off x="432000" y="5005107"/>
            <a:ext cx="8280000" cy="1527603"/>
            <a:chOff x="432000" y="5005107"/>
            <a:chExt cx="8280000" cy="152760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1FFBA44-CF2F-6390-BDC5-0EE9CF658127}"/>
                </a:ext>
              </a:extLst>
            </p:cNvPr>
            <p:cNvSpPr/>
            <p:nvPr/>
          </p:nvSpPr>
          <p:spPr>
            <a:xfrm>
              <a:off x="432000" y="5005107"/>
              <a:ext cx="8280000" cy="152760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28" name="Picture 4" descr="La NASA réussit la 1ère téléportation quantique : vers une révolution  d'internet ?">
              <a:extLst>
                <a:ext uri="{FF2B5EF4-FFF2-40B4-BE49-F238E27FC236}">
                  <a16:creationId xmlns:a16="http://schemas.microsoft.com/office/drawing/2014/main" id="{945EBBC3-7755-E64C-7DE6-90B393AF88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168" y="5092705"/>
              <a:ext cx="2368000" cy="13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B26A7426-1124-5114-2089-BD3EACED294F}"/>
                </a:ext>
              </a:extLst>
            </p:cNvPr>
            <p:cNvSpPr txBox="1"/>
            <p:nvPr/>
          </p:nvSpPr>
          <p:spPr>
            <a:xfrm>
              <a:off x="2971800" y="5114835"/>
              <a:ext cx="5580000" cy="133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i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La NASA réussit la 1ère téléportation quantique </a:t>
              </a:r>
              <a:r>
                <a:rPr lang="fr-FR" sz="2000" b="0" i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fr-FR" sz="2000" b="0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fr-FR" sz="2000" b="1" i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vers une révolution d’internet ?</a:t>
              </a:r>
            </a:p>
            <a:p>
              <a:pPr algn="ctr"/>
              <a:r>
                <a:rPr lang="fr-FR" sz="2000" b="1" i="1" dirty="0">
                  <a:solidFill>
                    <a:srgbClr val="000000"/>
                  </a:solidFill>
                  <a:effectLst/>
                  <a:latin typeface="agrandirnarrow"/>
                </a:rPr>
                <a:t> </a:t>
              </a:r>
              <a:r>
                <a:rPr lang="fr-FR" sz="2000" b="1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Il pourrait s’agir d’une première étape vers une véritable révolution d’internet… </a:t>
              </a:r>
              <a:r>
                <a:rPr lang="fr-FR" sz="20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22 décembre 2020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792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3374" y="236196"/>
            <a:ext cx="8280000" cy="6300000"/>
          </a:xfrm>
          <a:solidFill>
            <a:srgbClr val="FFFF00"/>
          </a:solidFill>
        </p:spPr>
        <p:txBody>
          <a:bodyPr/>
          <a:lstStyle/>
          <a:p>
            <a:pPr>
              <a:buNone/>
            </a:pPr>
            <a:r>
              <a:rPr lang="fr-FR" dirty="0"/>
              <a:t>	</a:t>
            </a:r>
          </a:p>
          <a:p>
            <a:pPr>
              <a:buNone/>
            </a:pPr>
            <a:endParaRPr lang="fr-FR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>
              <a:buNone/>
            </a:pPr>
            <a:r>
              <a:rPr lang="fr-FR" sz="2800" b="1" i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fr-FR" sz="2800" dirty="0"/>
          </a:p>
        </p:txBody>
      </p:sp>
      <p:pic>
        <p:nvPicPr>
          <p:cNvPr id="1026" name="Picture 2" descr="D:\backup\Autre utilisateur\Intrication\figures et images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000" y="1785400"/>
            <a:ext cx="7344000" cy="4577097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22000" y="326722"/>
            <a:ext cx="8100000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Principe </a:t>
            </a:r>
          </a:p>
          <a:p>
            <a:pPr algn="ctr"/>
            <a:r>
              <a:rPr lang="fr-FR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la téléportation quantique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8B7A4FD-E4A6-3BB8-80C3-67C2F4B6E458}"/>
              </a:ext>
            </a:extLst>
          </p:cNvPr>
          <p:cNvSpPr txBox="1"/>
          <p:nvPr/>
        </p:nvSpPr>
        <p:spPr>
          <a:xfrm>
            <a:off x="2447682" y="4869283"/>
            <a:ext cx="1656000" cy="39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Alice à Vienne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C519B7BA-B704-97A4-E03C-883FA3F128BD}"/>
              </a:ext>
            </a:extLst>
          </p:cNvPr>
          <p:cNvSpPr txBox="1"/>
          <p:nvPr/>
        </p:nvSpPr>
        <p:spPr>
          <a:xfrm>
            <a:off x="4557648" y="4868808"/>
            <a:ext cx="1656000" cy="39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Bob à Pékin</a:t>
            </a:r>
          </a:p>
        </p:txBody>
      </p:sp>
      <p:sp>
        <p:nvSpPr>
          <p:cNvPr id="1036" name="Étoile : 7 branches 1035">
            <a:extLst>
              <a:ext uri="{FF2B5EF4-FFF2-40B4-BE49-F238E27FC236}">
                <a16:creationId xmlns:a16="http://schemas.microsoft.com/office/drawing/2014/main" id="{6353BA79-4DC6-4A8C-2EFC-76E42F3BCD1E}"/>
              </a:ext>
            </a:extLst>
          </p:cNvPr>
          <p:cNvSpPr/>
          <p:nvPr/>
        </p:nvSpPr>
        <p:spPr>
          <a:xfrm>
            <a:off x="484724" y="2594568"/>
            <a:ext cx="360000" cy="36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203" name="Groupe 1202">
            <a:extLst>
              <a:ext uri="{FF2B5EF4-FFF2-40B4-BE49-F238E27FC236}">
                <a16:creationId xmlns:a16="http://schemas.microsoft.com/office/drawing/2014/main" id="{26D3A254-84E1-180A-16CA-8177DA64CE8D}"/>
              </a:ext>
            </a:extLst>
          </p:cNvPr>
          <p:cNvGrpSpPr/>
          <p:nvPr/>
        </p:nvGrpSpPr>
        <p:grpSpPr>
          <a:xfrm>
            <a:off x="524007" y="5301055"/>
            <a:ext cx="7638595" cy="424478"/>
            <a:chOff x="524007" y="5273623"/>
            <a:chExt cx="7638595" cy="424478"/>
          </a:xfrm>
        </p:grpSpPr>
        <p:grpSp>
          <p:nvGrpSpPr>
            <p:cNvPr id="1043" name="Groupe 1042">
              <a:extLst>
                <a:ext uri="{FF2B5EF4-FFF2-40B4-BE49-F238E27FC236}">
                  <a16:creationId xmlns:a16="http://schemas.microsoft.com/office/drawing/2014/main" id="{71383E32-4BBD-D6AB-4192-35E07433C5DC}"/>
                </a:ext>
              </a:extLst>
            </p:cNvPr>
            <p:cNvGrpSpPr/>
            <p:nvPr/>
          </p:nvGrpSpPr>
          <p:grpSpPr>
            <a:xfrm>
              <a:off x="524007" y="5279481"/>
              <a:ext cx="3600000" cy="418620"/>
              <a:chOff x="2701562" y="1865135"/>
              <a:chExt cx="3600000" cy="418620"/>
            </a:xfrm>
          </p:grpSpPr>
          <p:grpSp>
            <p:nvGrpSpPr>
              <p:cNvPr id="1044" name="Groupe 1043">
                <a:extLst>
                  <a:ext uri="{FF2B5EF4-FFF2-40B4-BE49-F238E27FC236}">
                    <a16:creationId xmlns:a16="http://schemas.microsoft.com/office/drawing/2014/main" id="{70CCED37-03F5-F682-6914-FA316519A127}"/>
                  </a:ext>
                </a:extLst>
              </p:cNvPr>
              <p:cNvGrpSpPr/>
              <p:nvPr/>
            </p:nvGrpSpPr>
            <p:grpSpPr>
              <a:xfrm>
                <a:off x="3721396" y="1865135"/>
                <a:ext cx="1707596" cy="388567"/>
                <a:chOff x="3522833" y="1991397"/>
                <a:chExt cx="1707596" cy="388567"/>
              </a:xfrm>
            </p:grpSpPr>
            <p:grpSp>
              <p:nvGrpSpPr>
                <p:cNvPr id="1053" name="Groupe 1052">
                  <a:extLst>
                    <a:ext uri="{FF2B5EF4-FFF2-40B4-BE49-F238E27FC236}">
                      <a16:creationId xmlns:a16="http://schemas.microsoft.com/office/drawing/2014/main" id="{C3FB8C43-D484-1D28-1E74-4431DCB95CC8}"/>
                    </a:ext>
                  </a:extLst>
                </p:cNvPr>
                <p:cNvGrpSpPr/>
                <p:nvPr/>
              </p:nvGrpSpPr>
              <p:grpSpPr>
                <a:xfrm>
                  <a:off x="3522833" y="1991397"/>
                  <a:ext cx="435003" cy="369332"/>
                  <a:chOff x="3719750" y="3480339"/>
                  <a:chExt cx="435003" cy="369332"/>
                </a:xfrm>
              </p:grpSpPr>
              <p:sp>
                <p:nvSpPr>
                  <p:cNvPr id="1185" name="Nuage 1184">
                    <a:extLst>
                      <a:ext uri="{FF2B5EF4-FFF2-40B4-BE49-F238E27FC236}">
                        <a16:creationId xmlns:a16="http://schemas.microsoft.com/office/drawing/2014/main" id="{DECB7103-7691-3795-39E5-8584CD123DC6}"/>
                      </a:ext>
                    </a:extLst>
                  </p:cNvPr>
                  <p:cNvSpPr/>
                  <p:nvPr/>
                </p:nvSpPr>
                <p:spPr>
                  <a:xfrm>
                    <a:off x="3719750" y="3494857"/>
                    <a:ext cx="418853" cy="354814"/>
                  </a:xfrm>
                  <a:prstGeom prst="cloud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86" name="ZoneTexte 1185">
                    <a:extLst>
                      <a:ext uri="{FF2B5EF4-FFF2-40B4-BE49-F238E27FC236}">
                        <a16:creationId xmlns:a16="http://schemas.microsoft.com/office/drawing/2014/main" id="{164E4B3B-7255-BF08-EEE1-616B1BBBD998}"/>
                      </a:ext>
                    </a:extLst>
                  </p:cNvPr>
                  <p:cNvSpPr txBox="1"/>
                  <p:nvPr/>
                </p:nvSpPr>
                <p:spPr>
                  <a:xfrm>
                    <a:off x="3735900" y="3480339"/>
                    <a:ext cx="41885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1054" name="Groupe 1053">
                  <a:extLst>
                    <a:ext uri="{FF2B5EF4-FFF2-40B4-BE49-F238E27FC236}">
                      <a16:creationId xmlns:a16="http://schemas.microsoft.com/office/drawing/2014/main" id="{FC7E645E-69AA-941C-63FB-00A41FED5A3F}"/>
                    </a:ext>
                  </a:extLst>
                </p:cNvPr>
                <p:cNvGrpSpPr/>
                <p:nvPr/>
              </p:nvGrpSpPr>
              <p:grpSpPr>
                <a:xfrm>
                  <a:off x="4801091" y="2010632"/>
                  <a:ext cx="429338" cy="369332"/>
                  <a:chOff x="4801091" y="2010632"/>
                  <a:chExt cx="429338" cy="369332"/>
                </a:xfrm>
              </p:grpSpPr>
              <p:sp>
                <p:nvSpPr>
                  <p:cNvPr id="1055" name="Nuage 1054">
                    <a:extLst>
                      <a:ext uri="{FF2B5EF4-FFF2-40B4-BE49-F238E27FC236}">
                        <a16:creationId xmlns:a16="http://schemas.microsoft.com/office/drawing/2014/main" id="{95ACDA46-0729-ED7D-E5C8-4825B4026EEE}"/>
                      </a:ext>
                    </a:extLst>
                  </p:cNvPr>
                  <p:cNvSpPr/>
                  <p:nvPr/>
                </p:nvSpPr>
                <p:spPr>
                  <a:xfrm>
                    <a:off x="4811576" y="2016273"/>
                    <a:ext cx="418853" cy="354814"/>
                  </a:xfrm>
                  <a:prstGeom prst="cloud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84" name="ZoneTexte 1183">
                    <a:extLst>
                      <a:ext uri="{FF2B5EF4-FFF2-40B4-BE49-F238E27FC236}">
                        <a16:creationId xmlns:a16="http://schemas.microsoft.com/office/drawing/2014/main" id="{5F03DEE6-5A68-DC00-1509-2C72965498AA}"/>
                      </a:ext>
                    </a:extLst>
                  </p:cNvPr>
                  <p:cNvSpPr txBox="1"/>
                  <p:nvPr/>
                </p:nvSpPr>
                <p:spPr>
                  <a:xfrm>
                    <a:off x="4801091" y="2010632"/>
                    <a:ext cx="41885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</a:p>
                </p:txBody>
              </p:sp>
            </p:grpSp>
          </p:grpSp>
          <p:grpSp>
            <p:nvGrpSpPr>
              <p:cNvPr id="1045" name="Groupe 1044">
                <a:extLst>
                  <a:ext uri="{FF2B5EF4-FFF2-40B4-BE49-F238E27FC236}">
                    <a16:creationId xmlns:a16="http://schemas.microsoft.com/office/drawing/2014/main" id="{8044B186-BD89-B654-8F87-244C1DC08CFF}"/>
                  </a:ext>
                </a:extLst>
              </p:cNvPr>
              <p:cNvGrpSpPr/>
              <p:nvPr/>
            </p:nvGrpSpPr>
            <p:grpSpPr>
              <a:xfrm>
                <a:off x="2701562" y="1872388"/>
                <a:ext cx="3600000" cy="411367"/>
                <a:chOff x="7009790" y="1872388"/>
                <a:chExt cx="3600000" cy="411367"/>
              </a:xfrm>
            </p:grpSpPr>
            <p:sp>
              <p:nvSpPr>
                <p:cNvPr id="1051" name="ZoneTexte 1050">
                  <a:extLst>
                    <a:ext uri="{FF2B5EF4-FFF2-40B4-BE49-F238E27FC236}">
                      <a16:creationId xmlns:a16="http://schemas.microsoft.com/office/drawing/2014/main" id="{941EC4D5-878C-5708-A91C-22088B8E0448}"/>
                    </a:ext>
                  </a:extLst>
                </p:cNvPr>
                <p:cNvSpPr txBox="1"/>
                <p:nvPr/>
              </p:nvSpPr>
              <p:spPr>
                <a:xfrm>
                  <a:off x="7009790" y="1872388"/>
                  <a:ext cx="3600000" cy="3960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>
                      <a:latin typeface="Times New Roman" pitchFamily="18" charset="0"/>
                      <a:cs typeface="Times New Roman" pitchFamily="18" charset="0"/>
                    </a:rPr>
                    <a:t>| </a:t>
                  </a:r>
                  <a:r>
                    <a:rPr lang="fr-FR" dirty="0" err="1">
                      <a:latin typeface="Symbol" pitchFamily="18" charset="2"/>
                      <a:cs typeface="Times New Roman" pitchFamily="18" charset="0"/>
                    </a:rPr>
                    <a:t>f</a:t>
                  </a:r>
                  <a:r>
                    <a:rPr lang="fr-FR" sz="1800" b="1" baseline="-25000" dirty="0" err="1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fr-FR" sz="1800" b="1" baseline="-25000" dirty="0" err="1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fr-FR" dirty="0">
                      <a:latin typeface="Times New Roman" pitchFamily="18" charset="0"/>
                      <a:cs typeface="Times New Roman" pitchFamily="18" charset="0"/>
                    </a:rPr>
                    <a:t> &gt; =     </a:t>
                  </a:r>
                  <a:r>
                    <a:rPr lang="fr-FR" b="1" dirty="0">
                      <a:latin typeface="Times New Roman" pitchFamily="18" charset="0"/>
                      <a:cs typeface="Times New Roman" pitchFamily="18" charset="0"/>
                    </a:rPr>
                    <a:t>[</a:t>
                  </a:r>
                  <a:r>
                    <a:rPr lang="fr-FR" b="1" dirty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</a:t>
                  </a:r>
                  <a:r>
                    <a:rPr lang="fr-FR" dirty="0">
                      <a:latin typeface="Times New Roman" pitchFamily="18" charset="0"/>
                      <a:cs typeface="Times New Roman" pitchFamily="18" charset="0"/>
                    </a:rPr>
                    <a:t>     </a:t>
                  </a:r>
                  <a:r>
                    <a:rPr lang="fr-FR" b="1" dirty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&gt; </a:t>
                  </a:r>
                  <a:r>
                    <a:rPr lang="fr-FR" b="1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     &gt;</a:t>
                  </a:r>
                  <a:r>
                    <a:rPr lang="fr-FR" b="1" dirty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 </a:t>
                  </a:r>
                  <a:r>
                    <a:rPr lang="fr-FR" dirty="0">
                      <a:latin typeface="Times New Roman" pitchFamily="18" charset="0"/>
                      <a:cs typeface="Times New Roman" pitchFamily="18" charset="0"/>
                    </a:rPr>
                    <a:t>+ </a:t>
                  </a:r>
                  <a:r>
                    <a:rPr lang="fr-FR" b="1" dirty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   &gt; </a:t>
                  </a:r>
                  <a:r>
                    <a:rPr lang="fr-FR" b="1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</a:t>
                  </a:r>
                  <a:r>
                    <a:rPr lang="fr-FR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r>
                    <a:rPr lang="fr-FR" b="1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&gt;</a:t>
                  </a:r>
                  <a:r>
                    <a:rPr lang="fr-FR" b="1" dirty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]</a:t>
                  </a:r>
                  <a:endParaRPr lang="fr-FR" dirty="0"/>
                </a:p>
              </p:txBody>
            </p:sp>
            <p:pic>
              <p:nvPicPr>
                <p:cNvPr id="1052" name="Picture 1">
                  <a:extLst>
                    <a:ext uri="{FF2B5EF4-FFF2-40B4-BE49-F238E27FC236}">
                      <a16:creationId xmlns:a16="http://schemas.microsoft.com/office/drawing/2014/main" id="{FD7487AB-DC38-F3B6-443C-6491C1833A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7922172" y="1896801"/>
                  <a:ext cx="251021" cy="386954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</p:grpSp>
          <p:grpSp>
            <p:nvGrpSpPr>
              <p:cNvPr id="1046" name="Groupe 100">
                <a:extLst>
                  <a:ext uri="{FF2B5EF4-FFF2-40B4-BE49-F238E27FC236}">
                    <a16:creationId xmlns:a16="http://schemas.microsoft.com/office/drawing/2014/main" id="{2323E1F5-5E38-66DB-D2F4-8D4DA1541EEB}"/>
                  </a:ext>
                </a:extLst>
              </p:cNvPr>
              <p:cNvGrpSpPr/>
              <p:nvPr/>
            </p:nvGrpSpPr>
            <p:grpSpPr>
              <a:xfrm>
                <a:off x="4014564" y="1900925"/>
                <a:ext cx="1805944" cy="228429"/>
                <a:chOff x="5931474" y="4112138"/>
                <a:chExt cx="1593966" cy="297525"/>
              </a:xfrm>
              <a:solidFill>
                <a:schemeClr val="bg1"/>
              </a:solidFill>
            </p:grpSpPr>
            <p:cxnSp>
              <p:nvCxnSpPr>
                <p:cNvPr id="1047" name="Connecteur droit avec flèche 1046">
                  <a:extLst>
                    <a:ext uri="{FF2B5EF4-FFF2-40B4-BE49-F238E27FC236}">
                      <a16:creationId xmlns:a16="http://schemas.microsoft.com/office/drawing/2014/main" id="{EA4112DA-EDF9-1774-F264-C9292526182F}"/>
                    </a:ext>
                  </a:extLst>
                </p:cNvPr>
                <p:cNvCxnSpPr/>
                <p:nvPr/>
              </p:nvCxnSpPr>
              <p:spPr>
                <a:xfrm>
                  <a:off x="5931474" y="4318622"/>
                  <a:ext cx="288000" cy="0"/>
                </a:xfrm>
                <a:prstGeom prst="straightConnector1">
                  <a:avLst/>
                </a:prstGeom>
                <a:grpFill/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48" name="Connecteur droit avec flèche 1047">
                  <a:extLst>
                    <a:ext uri="{FF2B5EF4-FFF2-40B4-BE49-F238E27FC236}">
                      <a16:creationId xmlns:a16="http://schemas.microsoft.com/office/drawing/2014/main" id="{B83A1436-3254-60A4-2D03-8E2237CF551A}"/>
                    </a:ext>
                  </a:extLst>
                </p:cNvPr>
                <p:cNvCxnSpPr/>
                <p:nvPr/>
              </p:nvCxnSpPr>
              <p:spPr>
                <a:xfrm>
                  <a:off x="6433751" y="4309097"/>
                  <a:ext cx="288000" cy="0"/>
                </a:xfrm>
                <a:prstGeom prst="straightConnector1">
                  <a:avLst/>
                </a:prstGeom>
                <a:grpFill/>
                <a:ln w="28575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49" name="Connecteur droit avec flèche 1048">
                  <a:extLst>
                    <a:ext uri="{FF2B5EF4-FFF2-40B4-BE49-F238E27FC236}">
                      <a16:creationId xmlns:a16="http://schemas.microsoft.com/office/drawing/2014/main" id="{20E3F012-8E56-1DD3-6DA5-4FA6D6556451}"/>
                    </a:ext>
                  </a:extLst>
                </p:cNvPr>
                <p:cNvCxnSpPr/>
                <p:nvPr/>
              </p:nvCxnSpPr>
              <p:spPr>
                <a:xfrm rot="16200000">
                  <a:off x="7010150" y="4265663"/>
                  <a:ext cx="288000" cy="0"/>
                </a:xfrm>
                <a:prstGeom prst="straightConnector1">
                  <a:avLst/>
                </a:prstGeom>
                <a:grpFill/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50" name="Connecteur droit avec flèche 1049">
                  <a:extLst>
                    <a:ext uri="{FF2B5EF4-FFF2-40B4-BE49-F238E27FC236}">
                      <a16:creationId xmlns:a16="http://schemas.microsoft.com/office/drawing/2014/main" id="{514808A9-0D31-A773-B2FE-4A22A3DFC7F0}"/>
                    </a:ext>
                  </a:extLst>
                </p:cNvPr>
                <p:cNvCxnSpPr/>
                <p:nvPr/>
              </p:nvCxnSpPr>
              <p:spPr>
                <a:xfrm rot="16200000">
                  <a:off x="7381440" y="4256138"/>
                  <a:ext cx="288000" cy="0"/>
                </a:xfrm>
                <a:prstGeom prst="straightConnector1">
                  <a:avLst/>
                </a:prstGeom>
                <a:grpFill/>
                <a:ln w="28575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87" name="Groupe 1186">
              <a:extLst>
                <a:ext uri="{FF2B5EF4-FFF2-40B4-BE49-F238E27FC236}">
                  <a16:creationId xmlns:a16="http://schemas.microsoft.com/office/drawing/2014/main" id="{63371148-BDB3-C3C0-3CDF-D8EA504CF23D}"/>
                </a:ext>
              </a:extLst>
            </p:cNvPr>
            <p:cNvGrpSpPr/>
            <p:nvPr/>
          </p:nvGrpSpPr>
          <p:grpSpPr>
            <a:xfrm>
              <a:off x="4562602" y="5273623"/>
              <a:ext cx="3600000" cy="418620"/>
              <a:chOff x="2701562" y="1865135"/>
              <a:chExt cx="3600000" cy="418620"/>
            </a:xfrm>
          </p:grpSpPr>
          <p:grpSp>
            <p:nvGrpSpPr>
              <p:cNvPr id="1188" name="Groupe 1187">
                <a:extLst>
                  <a:ext uri="{FF2B5EF4-FFF2-40B4-BE49-F238E27FC236}">
                    <a16:creationId xmlns:a16="http://schemas.microsoft.com/office/drawing/2014/main" id="{46EA00B7-99AA-1CBD-BD3A-01B9392BA5DA}"/>
                  </a:ext>
                </a:extLst>
              </p:cNvPr>
              <p:cNvGrpSpPr/>
              <p:nvPr/>
            </p:nvGrpSpPr>
            <p:grpSpPr>
              <a:xfrm>
                <a:off x="3721396" y="1865135"/>
                <a:ext cx="1707596" cy="388567"/>
                <a:chOff x="3522833" y="1991397"/>
                <a:chExt cx="1707596" cy="388567"/>
              </a:xfrm>
            </p:grpSpPr>
            <p:grpSp>
              <p:nvGrpSpPr>
                <p:cNvPr id="1197" name="Groupe 1196">
                  <a:extLst>
                    <a:ext uri="{FF2B5EF4-FFF2-40B4-BE49-F238E27FC236}">
                      <a16:creationId xmlns:a16="http://schemas.microsoft.com/office/drawing/2014/main" id="{FAB13BE5-4F57-DF42-384B-CDE505A26F36}"/>
                    </a:ext>
                  </a:extLst>
                </p:cNvPr>
                <p:cNvGrpSpPr/>
                <p:nvPr/>
              </p:nvGrpSpPr>
              <p:grpSpPr>
                <a:xfrm>
                  <a:off x="3522833" y="1991397"/>
                  <a:ext cx="435003" cy="369332"/>
                  <a:chOff x="3719750" y="3480339"/>
                  <a:chExt cx="435003" cy="369332"/>
                </a:xfrm>
              </p:grpSpPr>
              <p:sp>
                <p:nvSpPr>
                  <p:cNvPr id="1201" name="Nuage 1200">
                    <a:extLst>
                      <a:ext uri="{FF2B5EF4-FFF2-40B4-BE49-F238E27FC236}">
                        <a16:creationId xmlns:a16="http://schemas.microsoft.com/office/drawing/2014/main" id="{A5A58A31-E538-B385-DE7C-DDD0E711F36E}"/>
                      </a:ext>
                    </a:extLst>
                  </p:cNvPr>
                  <p:cNvSpPr/>
                  <p:nvPr/>
                </p:nvSpPr>
                <p:spPr>
                  <a:xfrm>
                    <a:off x="3719750" y="3494857"/>
                    <a:ext cx="418853" cy="354814"/>
                  </a:xfrm>
                  <a:prstGeom prst="cloud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202" name="ZoneTexte 1201">
                    <a:extLst>
                      <a:ext uri="{FF2B5EF4-FFF2-40B4-BE49-F238E27FC236}">
                        <a16:creationId xmlns:a16="http://schemas.microsoft.com/office/drawing/2014/main" id="{7C8C2548-40FE-6B18-48C3-909506DF8662}"/>
                      </a:ext>
                    </a:extLst>
                  </p:cNvPr>
                  <p:cNvSpPr txBox="1"/>
                  <p:nvPr/>
                </p:nvSpPr>
                <p:spPr>
                  <a:xfrm>
                    <a:off x="3735900" y="3480339"/>
                    <a:ext cx="41885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1198" name="Groupe 1197">
                  <a:extLst>
                    <a:ext uri="{FF2B5EF4-FFF2-40B4-BE49-F238E27FC236}">
                      <a16:creationId xmlns:a16="http://schemas.microsoft.com/office/drawing/2014/main" id="{59CD0C4B-0A33-7A92-1DF6-5D9C64F40D77}"/>
                    </a:ext>
                  </a:extLst>
                </p:cNvPr>
                <p:cNvGrpSpPr/>
                <p:nvPr/>
              </p:nvGrpSpPr>
              <p:grpSpPr>
                <a:xfrm>
                  <a:off x="4801091" y="2010632"/>
                  <a:ext cx="429338" cy="369332"/>
                  <a:chOff x="4801091" y="2010632"/>
                  <a:chExt cx="429338" cy="369332"/>
                </a:xfrm>
              </p:grpSpPr>
              <p:sp>
                <p:nvSpPr>
                  <p:cNvPr id="1199" name="Nuage 1198">
                    <a:extLst>
                      <a:ext uri="{FF2B5EF4-FFF2-40B4-BE49-F238E27FC236}">
                        <a16:creationId xmlns:a16="http://schemas.microsoft.com/office/drawing/2014/main" id="{F3ADF4BA-91DC-3563-7407-61111B4586AD}"/>
                      </a:ext>
                    </a:extLst>
                  </p:cNvPr>
                  <p:cNvSpPr/>
                  <p:nvPr/>
                </p:nvSpPr>
                <p:spPr>
                  <a:xfrm>
                    <a:off x="4811576" y="2016273"/>
                    <a:ext cx="418853" cy="354814"/>
                  </a:xfrm>
                  <a:prstGeom prst="cloud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200" name="ZoneTexte 1199">
                    <a:extLst>
                      <a:ext uri="{FF2B5EF4-FFF2-40B4-BE49-F238E27FC236}">
                        <a16:creationId xmlns:a16="http://schemas.microsoft.com/office/drawing/2014/main" id="{989B9E29-1A1F-829F-EE42-F76629FC97D1}"/>
                      </a:ext>
                    </a:extLst>
                  </p:cNvPr>
                  <p:cNvSpPr txBox="1"/>
                  <p:nvPr/>
                </p:nvSpPr>
                <p:spPr>
                  <a:xfrm>
                    <a:off x="4801091" y="2010632"/>
                    <a:ext cx="41885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</a:p>
                </p:txBody>
              </p:sp>
            </p:grpSp>
          </p:grpSp>
          <p:grpSp>
            <p:nvGrpSpPr>
              <p:cNvPr id="1189" name="Groupe 1188">
                <a:extLst>
                  <a:ext uri="{FF2B5EF4-FFF2-40B4-BE49-F238E27FC236}">
                    <a16:creationId xmlns:a16="http://schemas.microsoft.com/office/drawing/2014/main" id="{2B75E8A5-C106-3F14-49BC-5A8071B8C036}"/>
                  </a:ext>
                </a:extLst>
              </p:cNvPr>
              <p:cNvGrpSpPr/>
              <p:nvPr/>
            </p:nvGrpSpPr>
            <p:grpSpPr>
              <a:xfrm>
                <a:off x="2701562" y="1872388"/>
                <a:ext cx="3600000" cy="411367"/>
                <a:chOff x="7009790" y="1872388"/>
                <a:chExt cx="3600000" cy="411367"/>
              </a:xfrm>
            </p:grpSpPr>
            <p:sp>
              <p:nvSpPr>
                <p:cNvPr id="1195" name="ZoneTexte 1194">
                  <a:extLst>
                    <a:ext uri="{FF2B5EF4-FFF2-40B4-BE49-F238E27FC236}">
                      <a16:creationId xmlns:a16="http://schemas.microsoft.com/office/drawing/2014/main" id="{162F949A-264C-9258-064D-702EC9CAEC44}"/>
                    </a:ext>
                  </a:extLst>
                </p:cNvPr>
                <p:cNvSpPr txBox="1"/>
                <p:nvPr/>
              </p:nvSpPr>
              <p:spPr>
                <a:xfrm>
                  <a:off x="7009790" y="1872388"/>
                  <a:ext cx="3600000" cy="3960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>
                      <a:latin typeface="Times New Roman" pitchFamily="18" charset="0"/>
                      <a:cs typeface="Times New Roman" pitchFamily="18" charset="0"/>
                    </a:rPr>
                    <a:t>| </a:t>
                  </a:r>
                  <a:r>
                    <a:rPr lang="fr-FR" dirty="0" err="1">
                      <a:latin typeface="Symbol" pitchFamily="18" charset="2"/>
                      <a:cs typeface="Times New Roman" pitchFamily="18" charset="0"/>
                    </a:rPr>
                    <a:t>f</a:t>
                  </a:r>
                  <a:r>
                    <a:rPr lang="fr-FR" sz="1800" b="1" baseline="-25000" dirty="0" err="1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fr-FR" sz="1800" b="1" baseline="-25000" dirty="0" err="1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fr-FR" dirty="0">
                      <a:latin typeface="Times New Roman" pitchFamily="18" charset="0"/>
                      <a:cs typeface="Times New Roman" pitchFamily="18" charset="0"/>
                    </a:rPr>
                    <a:t> &gt; =     </a:t>
                  </a:r>
                  <a:r>
                    <a:rPr lang="fr-FR" b="1" dirty="0">
                      <a:latin typeface="Times New Roman" pitchFamily="18" charset="0"/>
                      <a:cs typeface="Times New Roman" pitchFamily="18" charset="0"/>
                    </a:rPr>
                    <a:t>[</a:t>
                  </a:r>
                  <a:r>
                    <a:rPr lang="fr-FR" b="1" dirty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</a:t>
                  </a:r>
                  <a:r>
                    <a:rPr lang="fr-FR" dirty="0">
                      <a:latin typeface="Times New Roman" pitchFamily="18" charset="0"/>
                      <a:cs typeface="Times New Roman" pitchFamily="18" charset="0"/>
                    </a:rPr>
                    <a:t>     </a:t>
                  </a:r>
                  <a:r>
                    <a:rPr lang="fr-FR" b="1" dirty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&gt; </a:t>
                  </a:r>
                  <a:r>
                    <a:rPr lang="fr-FR" b="1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     &gt;</a:t>
                  </a:r>
                  <a:r>
                    <a:rPr lang="fr-FR" b="1" dirty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 </a:t>
                  </a:r>
                  <a:r>
                    <a:rPr lang="fr-FR" dirty="0">
                      <a:latin typeface="Times New Roman" pitchFamily="18" charset="0"/>
                      <a:cs typeface="Times New Roman" pitchFamily="18" charset="0"/>
                    </a:rPr>
                    <a:t>+ </a:t>
                  </a:r>
                  <a:r>
                    <a:rPr lang="fr-FR" b="1" dirty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   &gt; </a:t>
                  </a:r>
                  <a:r>
                    <a:rPr lang="fr-FR" b="1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</a:t>
                  </a:r>
                  <a:r>
                    <a:rPr lang="fr-FR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r>
                    <a:rPr lang="fr-FR" b="1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&gt;</a:t>
                  </a:r>
                  <a:r>
                    <a:rPr lang="fr-FR" b="1" dirty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]</a:t>
                  </a:r>
                  <a:endParaRPr lang="fr-FR" dirty="0"/>
                </a:p>
              </p:txBody>
            </p:sp>
            <p:pic>
              <p:nvPicPr>
                <p:cNvPr id="1196" name="Picture 1">
                  <a:extLst>
                    <a:ext uri="{FF2B5EF4-FFF2-40B4-BE49-F238E27FC236}">
                      <a16:creationId xmlns:a16="http://schemas.microsoft.com/office/drawing/2014/main" id="{359D3B40-FB9D-7277-3FA1-08806D0EE04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7922172" y="1896801"/>
                  <a:ext cx="251021" cy="386954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</p:grpSp>
          <p:grpSp>
            <p:nvGrpSpPr>
              <p:cNvPr id="1190" name="Groupe 100">
                <a:extLst>
                  <a:ext uri="{FF2B5EF4-FFF2-40B4-BE49-F238E27FC236}">
                    <a16:creationId xmlns:a16="http://schemas.microsoft.com/office/drawing/2014/main" id="{09194538-FB70-BF97-7299-1EC7F4043A10}"/>
                  </a:ext>
                </a:extLst>
              </p:cNvPr>
              <p:cNvGrpSpPr/>
              <p:nvPr/>
            </p:nvGrpSpPr>
            <p:grpSpPr>
              <a:xfrm>
                <a:off x="4014564" y="1900925"/>
                <a:ext cx="1805944" cy="228429"/>
                <a:chOff x="5931474" y="4112138"/>
                <a:chExt cx="1593966" cy="297525"/>
              </a:xfrm>
              <a:solidFill>
                <a:schemeClr val="bg1"/>
              </a:solidFill>
            </p:grpSpPr>
            <p:cxnSp>
              <p:nvCxnSpPr>
                <p:cNvPr id="1191" name="Connecteur droit avec flèche 1190">
                  <a:extLst>
                    <a:ext uri="{FF2B5EF4-FFF2-40B4-BE49-F238E27FC236}">
                      <a16:creationId xmlns:a16="http://schemas.microsoft.com/office/drawing/2014/main" id="{EB210E3B-3120-83C3-6318-C3507AEC03F3}"/>
                    </a:ext>
                  </a:extLst>
                </p:cNvPr>
                <p:cNvCxnSpPr/>
                <p:nvPr/>
              </p:nvCxnSpPr>
              <p:spPr>
                <a:xfrm>
                  <a:off x="5931474" y="4318622"/>
                  <a:ext cx="288000" cy="0"/>
                </a:xfrm>
                <a:prstGeom prst="straightConnector1">
                  <a:avLst/>
                </a:prstGeom>
                <a:grpFill/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92" name="Connecteur droit avec flèche 1191">
                  <a:extLst>
                    <a:ext uri="{FF2B5EF4-FFF2-40B4-BE49-F238E27FC236}">
                      <a16:creationId xmlns:a16="http://schemas.microsoft.com/office/drawing/2014/main" id="{814FAB83-EC13-C1CF-55BB-7C781D1FB3F7}"/>
                    </a:ext>
                  </a:extLst>
                </p:cNvPr>
                <p:cNvCxnSpPr/>
                <p:nvPr/>
              </p:nvCxnSpPr>
              <p:spPr>
                <a:xfrm>
                  <a:off x="6433751" y="4309097"/>
                  <a:ext cx="288000" cy="0"/>
                </a:xfrm>
                <a:prstGeom prst="straightConnector1">
                  <a:avLst/>
                </a:prstGeom>
                <a:grpFill/>
                <a:ln w="28575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93" name="Connecteur droit avec flèche 1192">
                  <a:extLst>
                    <a:ext uri="{FF2B5EF4-FFF2-40B4-BE49-F238E27FC236}">
                      <a16:creationId xmlns:a16="http://schemas.microsoft.com/office/drawing/2014/main" id="{F62FB667-8F34-2598-286E-85EFA670CA9C}"/>
                    </a:ext>
                  </a:extLst>
                </p:cNvPr>
                <p:cNvCxnSpPr/>
                <p:nvPr/>
              </p:nvCxnSpPr>
              <p:spPr>
                <a:xfrm rot="16200000">
                  <a:off x="7010150" y="4265663"/>
                  <a:ext cx="288000" cy="0"/>
                </a:xfrm>
                <a:prstGeom prst="straightConnector1">
                  <a:avLst/>
                </a:prstGeom>
                <a:grpFill/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94" name="Connecteur droit avec flèche 1193">
                  <a:extLst>
                    <a:ext uri="{FF2B5EF4-FFF2-40B4-BE49-F238E27FC236}">
                      <a16:creationId xmlns:a16="http://schemas.microsoft.com/office/drawing/2014/main" id="{CFB8A95F-D9BD-7608-2639-3E7391AEB873}"/>
                    </a:ext>
                  </a:extLst>
                </p:cNvPr>
                <p:cNvCxnSpPr/>
                <p:nvPr/>
              </p:nvCxnSpPr>
              <p:spPr>
                <a:xfrm rot="16200000">
                  <a:off x="7381440" y="4256138"/>
                  <a:ext cx="288000" cy="0"/>
                </a:xfrm>
                <a:prstGeom prst="straightConnector1">
                  <a:avLst/>
                </a:prstGeom>
                <a:grpFill/>
                <a:ln w="28575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04" name="Groupe 1203">
            <a:extLst>
              <a:ext uri="{FF2B5EF4-FFF2-40B4-BE49-F238E27FC236}">
                <a16:creationId xmlns:a16="http://schemas.microsoft.com/office/drawing/2014/main" id="{8CFDE816-830E-24EE-801A-8976F56A5F30}"/>
              </a:ext>
            </a:extLst>
          </p:cNvPr>
          <p:cNvGrpSpPr/>
          <p:nvPr/>
        </p:nvGrpSpPr>
        <p:grpSpPr>
          <a:xfrm>
            <a:off x="3873796" y="1859278"/>
            <a:ext cx="1707596" cy="388567"/>
            <a:chOff x="3522833" y="1991397"/>
            <a:chExt cx="1707596" cy="388567"/>
          </a:xfrm>
        </p:grpSpPr>
        <p:grpSp>
          <p:nvGrpSpPr>
            <p:cNvPr id="1205" name="Groupe 1204">
              <a:extLst>
                <a:ext uri="{FF2B5EF4-FFF2-40B4-BE49-F238E27FC236}">
                  <a16:creationId xmlns:a16="http://schemas.microsoft.com/office/drawing/2014/main" id="{D7FA9921-3F28-0F45-0372-68D441699D5D}"/>
                </a:ext>
              </a:extLst>
            </p:cNvPr>
            <p:cNvGrpSpPr/>
            <p:nvPr/>
          </p:nvGrpSpPr>
          <p:grpSpPr>
            <a:xfrm>
              <a:off x="3522833" y="1991397"/>
              <a:ext cx="435003" cy="369332"/>
              <a:chOff x="3719750" y="3480339"/>
              <a:chExt cx="435003" cy="369332"/>
            </a:xfrm>
          </p:grpSpPr>
          <p:sp>
            <p:nvSpPr>
              <p:cNvPr id="1209" name="Nuage 1208">
                <a:extLst>
                  <a:ext uri="{FF2B5EF4-FFF2-40B4-BE49-F238E27FC236}">
                    <a16:creationId xmlns:a16="http://schemas.microsoft.com/office/drawing/2014/main" id="{AF855078-5EE6-13BA-C270-635C2A27B9FC}"/>
                  </a:ext>
                </a:extLst>
              </p:cNvPr>
              <p:cNvSpPr/>
              <p:nvPr/>
            </p:nvSpPr>
            <p:spPr>
              <a:xfrm>
                <a:off x="3719750" y="3494857"/>
                <a:ext cx="418853" cy="354814"/>
              </a:xfrm>
              <a:prstGeom prst="cloud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10" name="ZoneTexte 1209">
                <a:extLst>
                  <a:ext uri="{FF2B5EF4-FFF2-40B4-BE49-F238E27FC236}">
                    <a16:creationId xmlns:a16="http://schemas.microsoft.com/office/drawing/2014/main" id="{39509521-F627-8E14-9A0C-24B489C6F04A}"/>
                  </a:ext>
                </a:extLst>
              </p:cNvPr>
              <p:cNvSpPr txBox="1"/>
              <p:nvPr/>
            </p:nvSpPr>
            <p:spPr>
              <a:xfrm>
                <a:off x="3735900" y="3480339"/>
                <a:ext cx="4188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1206" name="Groupe 1205">
              <a:extLst>
                <a:ext uri="{FF2B5EF4-FFF2-40B4-BE49-F238E27FC236}">
                  <a16:creationId xmlns:a16="http://schemas.microsoft.com/office/drawing/2014/main" id="{62D37649-8038-8B66-B433-ED2C391085FA}"/>
                </a:ext>
              </a:extLst>
            </p:cNvPr>
            <p:cNvGrpSpPr/>
            <p:nvPr/>
          </p:nvGrpSpPr>
          <p:grpSpPr>
            <a:xfrm>
              <a:off x="4801091" y="2010632"/>
              <a:ext cx="429338" cy="369332"/>
              <a:chOff x="4801091" y="2010632"/>
              <a:chExt cx="429338" cy="369332"/>
            </a:xfrm>
          </p:grpSpPr>
          <p:sp>
            <p:nvSpPr>
              <p:cNvPr id="1207" name="Nuage 1206">
                <a:extLst>
                  <a:ext uri="{FF2B5EF4-FFF2-40B4-BE49-F238E27FC236}">
                    <a16:creationId xmlns:a16="http://schemas.microsoft.com/office/drawing/2014/main" id="{EA956E8E-FC40-D326-6A54-A7AC383BE4F3}"/>
                  </a:ext>
                </a:extLst>
              </p:cNvPr>
              <p:cNvSpPr/>
              <p:nvPr/>
            </p:nvSpPr>
            <p:spPr>
              <a:xfrm>
                <a:off x="4811576" y="2016273"/>
                <a:ext cx="418853" cy="354814"/>
              </a:xfrm>
              <a:prstGeom prst="cloud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08" name="ZoneTexte 1207">
                <a:extLst>
                  <a:ext uri="{FF2B5EF4-FFF2-40B4-BE49-F238E27FC236}">
                    <a16:creationId xmlns:a16="http://schemas.microsoft.com/office/drawing/2014/main" id="{F499813D-A302-02AF-F01D-61A6467A0D19}"/>
                  </a:ext>
                </a:extLst>
              </p:cNvPr>
              <p:cNvSpPr txBox="1"/>
              <p:nvPr/>
            </p:nvSpPr>
            <p:spPr>
              <a:xfrm>
                <a:off x="4801091" y="2010632"/>
                <a:ext cx="4188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grpSp>
        <p:nvGrpSpPr>
          <p:cNvPr id="1042" name="Groupe 1041">
            <a:extLst>
              <a:ext uri="{FF2B5EF4-FFF2-40B4-BE49-F238E27FC236}">
                <a16:creationId xmlns:a16="http://schemas.microsoft.com/office/drawing/2014/main" id="{B440A182-FCF3-0C29-98D1-816297ACC959}"/>
              </a:ext>
            </a:extLst>
          </p:cNvPr>
          <p:cNvGrpSpPr/>
          <p:nvPr/>
        </p:nvGrpSpPr>
        <p:grpSpPr>
          <a:xfrm>
            <a:off x="2701562" y="1786006"/>
            <a:ext cx="3600000" cy="439253"/>
            <a:chOff x="2701562" y="1865135"/>
            <a:chExt cx="3600000" cy="439253"/>
          </a:xfrm>
        </p:grpSpPr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2122FA34-D0A6-F1E3-D595-5879001CF725}"/>
                </a:ext>
              </a:extLst>
            </p:cNvPr>
            <p:cNvGrpSpPr/>
            <p:nvPr/>
          </p:nvGrpSpPr>
          <p:grpSpPr>
            <a:xfrm>
              <a:off x="3721396" y="1865135"/>
              <a:ext cx="1707596" cy="388567"/>
              <a:chOff x="3522833" y="1991397"/>
              <a:chExt cx="1707596" cy="388567"/>
            </a:xfrm>
          </p:grpSpPr>
          <p:grpSp>
            <p:nvGrpSpPr>
              <p:cNvPr id="29" name="Groupe 28">
                <a:extLst>
                  <a:ext uri="{FF2B5EF4-FFF2-40B4-BE49-F238E27FC236}">
                    <a16:creationId xmlns:a16="http://schemas.microsoft.com/office/drawing/2014/main" id="{D7886C2D-3452-0283-93BC-562C33117145}"/>
                  </a:ext>
                </a:extLst>
              </p:cNvPr>
              <p:cNvGrpSpPr/>
              <p:nvPr/>
            </p:nvGrpSpPr>
            <p:grpSpPr>
              <a:xfrm>
                <a:off x="3522833" y="1991397"/>
                <a:ext cx="435003" cy="369332"/>
                <a:chOff x="3719750" y="3480339"/>
                <a:chExt cx="435003" cy="369332"/>
              </a:xfrm>
            </p:grpSpPr>
            <p:sp>
              <p:nvSpPr>
                <p:cNvPr id="67" name="Nuage 66">
                  <a:extLst>
                    <a:ext uri="{FF2B5EF4-FFF2-40B4-BE49-F238E27FC236}">
                      <a16:creationId xmlns:a16="http://schemas.microsoft.com/office/drawing/2014/main" id="{FC63FBC5-E068-121E-A6C1-B1FA026D2B8E}"/>
                    </a:ext>
                  </a:extLst>
                </p:cNvPr>
                <p:cNvSpPr/>
                <p:nvPr/>
              </p:nvSpPr>
              <p:spPr>
                <a:xfrm>
                  <a:off x="3719750" y="3494857"/>
                  <a:ext cx="418853" cy="354814"/>
                </a:xfrm>
                <a:prstGeom prst="cloud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9" name="ZoneTexte 68">
                  <a:extLst>
                    <a:ext uri="{FF2B5EF4-FFF2-40B4-BE49-F238E27FC236}">
                      <a16:creationId xmlns:a16="http://schemas.microsoft.com/office/drawing/2014/main" id="{3413269B-AF99-84D0-3D41-E0A109AC3E83}"/>
                    </a:ext>
                  </a:extLst>
                </p:cNvPr>
                <p:cNvSpPr txBox="1"/>
                <p:nvPr/>
              </p:nvSpPr>
              <p:spPr>
                <a:xfrm>
                  <a:off x="3735900" y="3480339"/>
                  <a:ext cx="4188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30" name="Groupe 29">
                <a:extLst>
                  <a:ext uri="{FF2B5EF4-FFF2-40B4-BE49-F238E27FC236}">
                    <a16:creationId xmlns:a16="http://schemas.microsoft.com/office/drawing/2014/main" id="{40F6CBA9-BA5D-4C07-49D0-41ACBD79F4B5}"/>
                  </a:ext>
                </a:extLst>
              </p:cNvPr>
              <p:cNvGrpSpPr/>
              <p:nvPr/>
            </p:nvGrpSpPr>
            <p:grpSpPr>
              <a:xfrm>
                <a:off x="4801091" y="2010632"/>
                <a:ext cx="429338" cy="369332"/>
                <a:chOff x="4801091" y="2010632"/>
                <a:chExt cx="429338" cy="369332"/>
              </a:xfrm>
            </p:grpSpPr>
            <p:sp>
              <p:nvSpPr>
                <p:cNvPr id="56" name="Nuage 55">
                  <a:extLst>
                    <a:ext uri="{FF2B5EF4-FFF2-40B4-BE49-F238E27FC236}">
                      <a16:creationId xmlns:a16="http://schemas.microsoft.com/office/drawing/2014/main" id="{B15D24A8-4278-987D-5A93-A42BA6A291E9}"/>
                    </a:ext>
                  </a:extLst>
                </p:cNvPr>
                <p:cNvSpPr/>
                <p:nvPr/>
              </p:nvSpPr>
              <p:spPr>
                <a:xfrm>
                  <a:off x="4811576" y="2016273"/>
                  <a:ext cx="418853" cy="354814"/>
                </a:xfrm>
                <a:prstGeom prst="cloud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9" name="ZoneTexte 58">
                  <a:extLst>
                    <a:ext uri="{FF2B5EF4-FFF2-40B4-BE49-F238E27FC236}">
                      <a16:creationId xmlns:a16="http://schemas.microsoft.com/office/drawing/2014/main" id="{D3E6AD82-6ADA-6137-0B05-BC623BB8534E}"/>
                    </a:ext>
                  </a:extLst>
                </p:cNvPr>
                <p:cNvSpPr txBox="1"/>
                <p:nvPr/>
              </p:nvSpPr>
              <p:spPr>
                <a:xfrm>
                  <a:off x="4801091" y="2010632"/>
                  <a:ext cx="4188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</p:grpSp>
        <p:grpSp>
          <p:nvGrpSpPr>
            <p:cNvPr id="1038" name="Groupe 1037">
              <a:extLst>
                <a:ext uri="{FF2B5EF4-FFF2-40B4-BE49-F238E27FC236}">
                  <a16:creationId xmlns:a16="http://schemas.microsoft.com/office/drawing/2014/main" id="{95936EF1-E10A-79B0-2804-262826B4CFE3}"/>
                </a:ext>
              </a:extLst>
            </p:cNvPr>
            <p:cNvGrpSpPr/>
            <p:nvPr/>
          </p:nvGrpSpPr>
          <p:grpSpPr>
            <a:xfrm>
              <a:off x="2701562" y="1872388"/>
              <a:ext cx="3600000" cy="432000"/>
              <a:chOff x="7009790" y="1872388"/>
              <a:chExt cx="3600000" cy="432000"/>
            </a:xfrm>
          </p:grpSpPr>
          <p:sp>
            <p:nvSpPr>
              <p:cNvPr id="76" name="ZoneTexte 75">
                <a:extLst>
                  <a:ext uri="{FF2B5EF4-FFF2-40B4-BE49-F238E27FC236}">
                    <a16:creationId xmlns:a16="http://schemas.microsoft.com/office/drawing/2014/main" id="{3CCD9DE4-6B12-47D4-AD1B-23015F0D7EDF}"/>
                  </a:ext>
                </a:extLst>
              </p:cNvPr>
              <p:cNvSpPr txBox="1"/>
              <p:nvPr/>
            </p:nvSpPr>
            <p:spPr>
              <a:xfrm>
                <a:off x="7009790" y="1872388"/>
                <a:ext cx="3600000" cy="432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latin typeface="Times New Roman" pitchFamily="18" charset="0"/>
                    <a:cs typeface="Times New Roman" pitchFamily="18" charset="0"/>
                  </a:rPr>
                  <a:t>| </a:t>
                </a:r>
                <a:r>
                  <a:rPr lang="fr-FR" dirty="0" err="1">
                    <a:latin typeface="Symbol" pitchFamily="18" charset="2"/>
                    <a:cs typeface="Times New Roman" pitchFamily="18" charset="0"/>
                  </a:rPr>
                  <a:t>f</a:t>
                </a:r>
                <a:r>
                  <a:rPr lang="fr-FR" sz="1800" b="1" baseline="-25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fr-FR" sz="1800" b="1" baseline="-25000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fr-FR" dirty="0">
                    <a:latin typeface="Times New Roman" pitchFamily="18" charset="0"/>
                    <a:cs typeface="Times New Roman" pitchFamily="18" charset="0"/>
                  </a:rPr>
                  <a:t> &gt; =     </a:t>
                </a:r>
                <a:r>
                  <a:rPr lang="fr-FR" b="1" dirty="0">
                    <a:latin typeface="Times New Roman" pitchFamily="18" charset="0"/>
                    <a:cs typeface="Times New Roman" pitchFamily="18" charset="0"/>
                  </a:rPr>
                  <a:t>[</a:t>
                </a:r>
                <a:r>
                  <a:rPr lang="fr-FR" b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</a:t>
                </a:r>
                <a:r>
                  <a:rPr lang="fr-FR" dirty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fr-FR" b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&gt; </a:t>
                </a:r>
                <a:r>
                  <a:rPr lang="fr-FR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     &gt;</a:t>
                </a:r>
                <a:r>
                  <a:rPr lang="fr-FR" b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fr-FR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fr-FR" b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   &gt; </a:t>
                </a:r>
                <a:r>
                  <a:rPr lang="fr-FR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</a:t>
                </a:r>
                <a:r>
                  <a:rPr lang="fr-FR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fr-FR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&gt;</a:t>
                </a:r>
                <a:r>
                  <a:rPr lang="fr-FR" b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]</a:t>
                </a:r>
                <a:endParaRPr lang="fr-FR" dirty="0"/>
              </a:p>
            </p:txBody>
          </p:sp>
          <p:pic>
            <p:nvPicPr>
              <p:cNvPr id="77" name="Picture 1">
                <a:extLst>
                  <a:ext uri="{FF2B5EF4-FFF2-40B4-BE49-F238E27FC236}">
                    <a16:creationId xmlns:a16="http://schemas.microsoft.com/office/drawing/2014/main" id="{E84A136E-6465-4DEC-AD75-2F3260D0D7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922172" y="1896801"/>
                <a:ext cx="251021" cy="386954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78" name="Groupe 100">
              <a:extLst>
                <a:ext uri="{FF2B5EF4-FFF2-40B4-BE49-F238E27FC236}">
                  <a16:creationId xmlns:a16="http://schemas.microsoft.com/office/drawing/2014/main" id="{3BD557CE-AE59-4336-90C6-F78AA06DDB25}"/>
                </a:ext>
              </a:extLst>
            </p:cNvPr>
            <p:cNvGrpSpPr/>
            <p:nvPr/>
          </p:nvGrpSpPr>
          <p:grpSpPr>
            <a:xfrm>
              <a:off x="4014564" y="1900925"/>
              <a:ext cx="1805944" cy="228429"/>
              <a:chOff x="5931474" y="4112138"/>
              <a:chExt cx="1593966" cy="297525"/>
            </a:xfrm>
            <a:solidFill>
              <a:schemeClr val="bg1"/>
            </a:solidFill>
          </p:grpSpPr>
          <p:cxnSp>
            <p:nvCxnSpPr>
              <p:cNvPr id="79" name="Connecteur droit avec flèche 78">
                <a:extLst>
                  <a:ext uri="{FF2B5EF4-FFF2-40B4-BE49-F238E27FC236}">
                    <a16:creationId xmlns:a16="http://schemas.microsoft.com/office/drawing/2014/main" id="{9012347E-F1F4-429D-9DB7-5D4B1C95464A}"/>
                  </a:ext>
                </a:extLst>
              </p:cNvPr>
              <p:cNvCxnSpPr/>
              <p:nvPr/>
            </p:nvCxnSpPr>
            <p:spPr>
              <a:xfrm>
                <a:off x="5931474" y="4318622"/>
                <a:ext cx="288000" cy="0"/>
              </a:xfrm>
              <a:prstGeom prst="straightConnector1">
                <a:avLst/>
              </a:prstGeom>
              <a:grpFill/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avec flèche 79">
                <a:extLst>
                  <a:ext uri="{FF2B5EF4-FFF2-40B4-BE49-F238E27FC236}">
                    <a16:creationId xmlns:a16="http://schemas.microsoft.com/office/drawing/2014/main" id="{6C6AC112-87B6-40F7-B556-9EB99FDDEDE8}"/>
                  </a:ext>
                </a:extLst>
              </p:cNvPr>
              <p:cNvCxnSpPr/>
              <p:nvPr/>
            </p:nvCxnSpPr>
            <p:spPr>
              <a:xfrm>
                <a:off x="6433751" y="4309097"/>
                <a:ext cx="288000" cy="0"/>
              </a:xfrm>
              <a:prstGeom prst="straightConnector1">
                <a:avLst/>
              </a:prstGeom>
              <a:grpFill/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Connecteur droit avec flèche 80">
                <a:extLst>
                  <a:ext uri="{FF2B5EF4-FFF2-40B4-BE49-F238E27FC236}">
                    <a16:creationId xmlns:a16="http://schemas.microsoft.com/office/drawing/2014/main" id="{BD7C0EFC-1180-4431-A345-EEF195965039}"/>
                  </a:ext>
                </a:extLst>
              </p:cNvPr>
              <p:cNvCxnSpPr/>
              <p:nvPr/>
            </p:nvCxnSpPr>
            <p:spPr>
              <a:xfrm rot="16200000">
                <a:off x="7010150" y="4265663"/>
                <a:ext cx="288000" cy="0"/>
              </a:xfrm>
              <a:prstGeom prst="straightConnector1">
                <a:avLst/>
              </a:prstGeom>
              <a:grpFill/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Connecteur droit avec flèche 81">
                <a:extLst>
                  <a:ext uri="{FF2B5EF4-FFF2-40B4-BE49-F238E27FC236}">
                    <a16:creationId xmlns:a16="http://schemas.microsoft.com/office/drawing/2014/main" id="{5645A0D2-2B22-47C6-BE02-C788CEF8EAE2}"/>
                  </a:ext>
                </a:extLst>
              </p:cNvPr>
              <p:cNvCxnSpPr/>
              <p:nvPr/>
            </p:nvCxnSpPr>
            <p:spPr>
              <a:xfrm rot="16200000">
                <a:off x="7381440" y="4256138"/>
                <a:ext cx="288000" cy="0"/>
              </a:xfrm>
              <a:prstGeom prst="straightConnector1">
                <a:avLst/>
              </a:prstGeom>
              <a:grpFill/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1BCDB86A-73D8-5357-FBF1-EB8292CD5DE4}"/>
              </a:ext>
            </a:extLst>
          </p:cNvPr>
          <p:cNvSpPr txBox="1"/>
          <p:nvPr/>
        </p:nvSpPr>
        <p:spPr>
          <a:xfrm>
            <a:off x="4505668" y="4452685"/>
            <a:ext cx="3744000" cy="13320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mesure qui a pour conséquence</a:t>
            </a:r>
          </a:p>
          <a:p>
            <a:pPr algn="ctr"/>
            <a:r>
              <a:rPr lang="fr-FR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modifier instantanément l’état </a:t>
            </a:r>
          </a:p>
          <a:p>
            <a:pPr algn="ctr"/>
            <a:r>
              <a:rPr lang="fr-FR" dirty="0">
                <a:latin typeface="Times New Roman" pitchFamily="18" charset="0"/>
                <a:cs typeface="Times New Roman" pitchFamily="18" charset="0"/>
              </a:rPr>
              <a:t>| </a:t>
            </a:r>
            <a:r>
              <a:rPr lang="fr-FR" dirty="0" err="1">
                <a:latin typeface="Symbol" pitchFamily="18" charset="2"/>
                <a:cs typeface="Times New Roman" pitchFamily="18" charset="0"/>
              </a:rPr>
              <a:t>f</a:t>
            </a:r>
            <a:r>
              <a:rPr lang="fr-FR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b="1" baseline="-25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 photon de Bob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3E5E04E-DD13-C2B8-9DDB-0B032D188A73}"/>
              </a:ext>
            </a:extLst>
          </p:cNvPr>
          <p:cNvSpPr txBox="1"/>
          <p:nvPr/>
        </p:nvSpPr>
        <p:spPr>
          <a:xfrm>
            <a:off x="4491015" y="4438035"/>
            <a:ext cx="3744000" cy="13320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lequel photon se retrouvera dans l’état du photon X qui avait été préalablement envoyé à Alice</a:t>
            </a:r>
            <a:endParaRPr lang="fr-FR" b="1" dirty="0">
              <a:solidFill>
                <a:srgbClr val="FF0000"/>
              </a:solidFill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56B104A-F53F-F6D6-62F6-C117A02C1917}"/>
              </a:ext>
            </a:extLst>
          </p:cNvPr>
          <p:cNvGrpSpPr/>
          <p:nvPr/>
        </p:nvGrpSpPr>
        <p:grpSpPr>
          <a:xfrm>
            <a:off x="527123" y="4439934"/>
            <a:ext cx="3723876" cy="1291585"/>
            <a:chOff x="527123" y="3533268"/>
            <a:chExt cx="3723876" cy="1291585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03224565-1727-35F8-00A1-D9A3917DF5F5}"/>
                </a:ext>
              </a:extLst>
            </p:cNvPr>
            <p:cNvGrpSpPr/>
            <p:nvPr/>
          </p:nvGrpSpPr>
          <p:grpSpPr>
            <a:xfrm>
              <a:off x="527123" y="3533268"/>
              <a:ext cx="3723876" cy="1291585"/>
              <a:chOff x="-2699651" y="4421291"/>
              <a:chExt cx="3723876" cy="1291585"/>
            </a:xfrm>
          </p:grpSpPr>
          <p:grpSp>
            <p:nvGrpSpPr>
              <p:cNvPr id="1212" name="Groupe 1211">
                <a:extLst>
                  <a:ext uri="{FF2B5EF4-FFF2-40B4-BE49-F238E27FC236}">
                    <a16:creationId xmlns:a16="http://schemas.microsoft.com/office/drawing/2014/main" id="{8D880B6A-75DE-D593-3B01-78E959BD02FB}"/>
                  </a:ext>
                </a:extLst>
              </p:cNvPr>
              <p:cNvGrpSpPr/>
              <p:nvPr/>
            </p:nvGrpSpPr>
            <p:grpSpPr>
              <a:xfrm>
                <a:off x="-2699651" y="5257687"/>
                <a:ext cx="3579296" cy="455189"/>
                <a:chOff x="-3719557" y="5257687"/>
                <a:chExt cx="3579296" cy="455189"/>
              </a:xfrm>
            </p:grpSpPr>
            <p:sp>
              <p:nvSpPr>
                <p:cNvPr id="1211" name="Rectangle 1210">
                  <a:extLst>
                    <a:ext uri="{FF2B5EF4-FFF2-40B4-BE49-F238E27FC236}">
                      <a16:creationId xmlns:a16="http://schemas.microsoft.com/office/drawing/2014/main" id="{0ACFBF2B-AB64-351A-C233-FB80ECEEAA7E}"/>
                    </a:ext>
                  </a:extLst>
                </p:cNvPr>
                <p:cNvSpPr/>
                <p:nvPr/>
              </p:nvSpPr>
              <p:spPr>
                <a:xfrm>
                  <a:off x="-3719557" y="5257687"/>
                  <a:ext cx="3579296" cy="4551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37" name="ZoneTexte 1036">
                  <a:extLst>
                    <a:ext uri="{FF2B5EF4-FFF2-40B4-BE49-F238E27FC236}">
                      <a16:creationId xmlns:a16="http://schemas.microsoft.com/office/drawing/2014/main" id="{71B533E8-469F-44BB-CDCD-1CA62E1B0734}"/>
                    </a:ext>
                  </a:extLst>
                </p:cNvPr>
                <p:cNvSpPr txBox="1"/>
                <p:nvPr/>
              </p:nvSpPr>
              <p:spPr>
                <a:xfrm>
                  <a:off x="-2635574" y="5292858"/>
                  <a:ext cx="1636034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fr-FR" sz="1800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| </a:t>
                  </a:r>
                  <a:r>
                    <a:rPr lang="fr-FR" sz="1800" b="1" dirty="0">
                      <a:solidFill>
                        <a:srgbClr val="0070C0"/>
                      </a:solidFill>
                      <a:latin typeface="Symbol" panose="05050102010706020507" pitchFamily="18" charset="2"/>
                      <a:cs typeface="Times New Roman" pitchFamily="18" charset="0"/>
                    </a:rPr>
                    <a:t>f</a:t>
                  </a:r>
                  <a:r>
                    <a:rPr lang="fr-FR" sz="1800" b="1" baseline="-25000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fr-FR" sz="1800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&gt; </a:t>
                  </a:r>
                  <a:r>
                    <a:rPr lang="fr-FR" sz="1800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x </a:t>
                  </a:r>
                  <a:r>
                    <a:rPr lang="fr-FR" sz="1800" dirty="0">
                      <a:latin typeface="Times New Roman" pitchFamily="18" charset="0"/>
                      <a:cs typeface="Times New Roman" pitchFamily="18" charset="0"/>
                    </a:rPr>
                    <a:t>|</a:t>
                  </a:r>
                  <a:r>
                    <a:rPr lang="fr-FR" sz="1800" b="1" dirty="0">
                      <a:latin typeface="Symbol" panose="05050102010706020507" pitchFamily="18" charset="2"/>
                      <a:cs typeface="Times New Roman" pitchFamily="18" charset="0"/>
                    </a:rPr>
                    <a:t>Y</a:t>
                  </a:r>
                  <a:r>
                    <a:rPr lang="fr-FR" sz="1800" b="1" baseline="-250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fr-FR" sz="1800" b="1" baseline="-25000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fr-FR" sz="1800" baseline="-250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1800" dirty="0">
                      <a:latin typeface="Times New Roman" pitchFamily="18" charset="0"/>
                      <a:cs typeface="Times New Roman" pitchFamily="18" charset="0"/>
                    </a:rPr>
                    <a:t>&gt;</a:t>
                  </a:r>
                  <a:r>
                    <a:rPr lang="fr-FR" sz="1800" b="1" dirty="0">
                      <a:latin typeface="Times New Roman" pitchFamily="18" charset="0"/>
                      <a:cs typeface="Times New Roman" pitchFamily="18" charset="0"/>
                    </a:rPr>
                    <a:t>)</a:t>
                  </a:r>
                  <a:endParaRPr lang="fr-FR" dirty="0"/>
                </a:p>
              </p:txBody>
            </p:sp>
          </p:grp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DCE80F8-B09C-49BA-5A9D-781959F82C1F}"/>
                  </a:ext>
                </a:extLst>
              </p:cNvPr>
              <p:cNvSpPr/>
              <p:nvPr/>
            </p:nvSpPr>
            <p:spPr>
              <a:xfrm>
                <a:off x="-68779" y="4421291"/>
                <a:ext cx="1093004" cy="39615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AA16B6EC-AACC-B7BD-D8E4-3E65F0467302}"/>
                </a:ext>
              </a:extLst>
            </p:cNvPr>
            <p:cNvSpPr/>
            <p:nvPr/>
          </p:nvSpPr>
          <p:spPr>
            <a:xfrm>
              <a:off x="2268414" y="4523156"/>
              <a:ext cx="153623" cy="1455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509ECEB2-B27C-0601-37E2-82D920DFC93A}"/>
              </a:ext>
            </a:extLst>
          </p:cNvPr>
          <p:cNvGrpSpPr/>
          <p:nvPr/>
        </p:nvGrpSpPr>
        <p:grpSpPr>
          <a:xfrm>
            <a:off x="518334" y="4445855"/>
            <a:ext cx="3744000" cy="1332000"/>
            <a:chOff x="518334" y="6035059"/>
            <a:chExt cx="3744000" cy="640044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BD5A7AE6-91AF-5FB5-1286-DE0089FC0726}"/>
                </a:ext>
              </a:extLst>
            </p:cNvPr>
            <p:cNvSpPr txBox="1"/>
            <p:nvPr/>
          </p:nvSpPr>
          <p:spPr>
            <a:xfrm>
              <a:off x="518334" y="6035059"/>
              <a:ext cx="3744000" cy="640044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Alice effectue une mesure </a:t>
              </a:r>
            </a:p>
            <a:p>
              <a:pPr algn="ctr"/>
              <a:r>
                <a:rPr lang="fr-FR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afférente à l’état </a:t>
              </a:r>
              <a:r>
                <a:rPr lang="fr-FR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fr-FR" sz="18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| </a:t>
              </a:r>
              <a:r>
                <a:rPr lang="fr-FR" sz="1800" b="1" dirty="0">
                  <a:solidFill>
                    <a:srgbClr val="00B0F0"/>
                  </a:solidFill>
                  <a:latin typeface="Symbol" panose="05050102010706020507" pitchFamily="18" charset="2"/>
                  <a:cs typeface="Times New Roman" pitchFamily="18" charset="0"/>
                </a:rPr>
                <a:t>f</a:t>
              </a:r>
              <a:r>
                <a:rPr lang="fr-FR" sz="1800" b="1" baseline="-250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fr-FR" sz="18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&gt; </a:t>
              </a:r>
              <a:r>
                <a:rPr lang="fr-FR" sz="18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x </a:t>
              </a:r>
              <a:r>
                <a:rPr lang="fr-FR" sz="1800" dirty="0">
                  <a:latin typeface="Times New Roman" pitchFamily="18" charset="0"/>
                  <a:cs typeface="Times New Roman" pitchFamily="18" charset="0"/>
                </a:rPr>
                <a:t>|</a:t>
              </a:r>
              <a:r>
                <a:rPr lang="fr-FR" sz="1800" b="1" dirty="0">
                  <a:latin typeface="Symbol" panose="05050102010706020507" pitchFamily="18" charset="2"/>
                  <a:cs typeface="Times New Roman" pitchFamily="18" charset="0"/>
                </a:rPr>
                <a:t>Y</a:t>
              </a:r>
              <a:r>
                <a:rPr lang="fr-FR" sz="1800" b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fr-FR" sz="1800" b="1" baseline="-25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fr-FR" sz="1800" baseline="-25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1800" dirty="0">
                  <a:latin typeface="Times New Roman" pitchFamily="18" charset="0"/>
                  <a:cs typeface="Times New Roman" pitchFamily="18" charset="0"/>
                </a:rPr>
                <a:t>&gt;</a:t>
              </a:r>
              <a:r>
                <a:rPr lang="fr-FR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 </a:t>
              </a:r>
            </a:p>
            <a:p>
              <a:pPr algn="ctr"/>
              <a:r>
                <a:rPr lang="fr-FR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de l’ensemble des deux photons</a:t>
              </a:r>
              <a:endParaRPr lang="fr-FR" dirty="0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0C887541-395F-5332-B160-7D49A0969688}"/>
                </a:ext>
              </a:extLst>
            </p:cNvPr>
            <p:cNvSpPr/>
            <p:nvPr/>
          </p:nvSpPr>
          <p:spPr>
            <a:xfrm>
              <a:off x="3031525" y="6318204"/>
              <a:ext cx="180000" cy="864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E344CDA6-3B9C-7DD9-1E6E-7494B8D92AFB}"/>
              </a:ext>
            </a:extLst>
          </p:cNvPr>
          <p:cNvSpPr txBox="1"/>
          <p:nvPr/>
        </p:nvSpPr>
        <p:spPr>
          <a:xfrm>
            <a:off x="498871" y="4416437"/>
            <a:ext cx="8136000" cy="1368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Conclusion.</a:t>
            </a:r>
          </a:p>
          <a:p>
            <a:pPr algn="just"/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il y a </a:t>
            </a:r>
            <a:r>
              <a:rPr lang="fr-F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transfert instantané 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Bob de l’état du photon X confié à Alice,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07FBBBC-143B-422A-8393-62E1CC40F34D}"/>
              </a:ext>
            </a:extLst>
          </p:cNvPr>
          <p:cNvSpPr txBox="1"/>
          <p:nvPr/>
        </p:nvSpPr>
        <p:spPr>
          <a:xfrm>
            <a:off x="595583" y="5032853"/>
            <a:ext cx="7992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seul Bob aura connaissance de cet état car la mesure effectuée par Alice </a:t>
            </a:r>
          </a:p>
          <a:p>
            <a:pPr algn="just"/>
            <a:r>
              <a:rPr lang="fr-F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 lui permet pas de connaitre l’état du photon X 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 lui avait été confié.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8D2C82-B28F-879D-16EE-6DA011704F4D}"/>
              </a:ext>
            </a:extLst>
          </p:cNvPr>
          <p:cNvSpPr/>
          <p:nvPr/>
        </p:nvSpPr>
        <p:spPr>
          <a:xfrm>
            <a:off x="423374" y="2386584"/>
            <a:ext cx="468000" cy="7863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5C1C1F3-3E90-1E26-49D6-61430ED3B035}"/>
              </a:ext>
            </a:extLst>
          </p:cNvPr>
          <p:cNvGrpSpPr/>
          <p:nvPr/>
        </p:nvGrpSpPr>
        <p:grpSpPr>
          <a:xfrm>
            <a:off x="376618" y="2148496"/>
            <a:ext cx="2192085" cy="1200329"/>
            <a:chOff x="-2339150" y="2057056"/>
            <a:chExt cx="2192085" cy="1200329"/>
          </a:xfrm>
        </p:grpSpPr>
        <p:sp>
          <p:nvSpPr>
            <p:cNvPr id="1034" name="ZoneTexte 1033">
              <a:extLst>
                <a:ext uri="{FF2B5EF4-FFF2-40B4-BE49-F238E27FC236}">
                  <a16:creationId xmlns:a16="http://schemas.microsoft.com/office/drawing/2014/main" id="{F6EB263B-D506-A155-B1AE-4AFB1991D94F}"/>
                </a:ext>
              </a:extLst>
            </p:cNvPr>
            <p:cNvSpPr txBox="1"/>
            <p:nvPr/>
          </p:nvSpPr>
          <p:spPr>
            <a:xfrm>
              <a:off x="-2339150" y="2057056"/>
              <a:ext cx="2192085" cy="120032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Source de photon  X  dans l’état:</a:t>
              </a:r>
            </a:p>
            <a:p>
              <a:pPr algn="ctr"/>
              <a:r>
                <a:rPr lang="fr-FR" sz="1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| </a:t>
              </a:r>
              <a:r>
                <a:rPr lang="fr-FR" sz="1800" dirty="0">
                  <a:solidFill>
                    <a:srgbClr val="0070C0"/>
                  </a:solidFill>
                  <a:latin typeface="Symbol" panose="05050102010706020507" pitchFamily="18" charset="2"/>
                  <a:cs typeface="Times New Roman" pitchFamily="18" charset="0"/>
                </a:rPr>
                <a:t>f</a:t>
              </a:r>
              <a:r>
                <a:rPr lang="fr-FR" sz="1800" baseline="-25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fr-FR" sz="1800" dirty="0">
                  <a:solidFill>
                    <a:srgbClr val="0070C0"/>
                  </a:solidFill>
                  <a:latin typeface="Symbol" panose="05050102010706020507" pitchFamily="18" charset="2"/>
                  <a:cs typeface="Times New Roman" pitchFamily="18" charset="0"/>
                </a:rPr>
                <a:t> </a:t>
              </a:r>
              <a:r>
                <a:rPr lang="fr-FR" sz="1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&gt;</a:t>
              </a:r>
              <a:r>
                <a:rPr lang="fr-FR" sz="18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1800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fr-FR" sz="1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a|</a:t>
              </a:r>
              <a:r>
                <a:rPr lang="fr-FR" sz="1800" b="1" dirty="0">
                  <a:solidFill>
                    <a:srgbClr val="FF0000"/>
                  </a:solidFill>
                  <a:latin typeface="Symbol" panose="05050102010706020507" pitchFamily="18" charset="2"/>
                  <a:cs typeface="Times New Roman" pitchFamily="18" charset="0"/>
                </a:rPr>
                <a:t>     </a:t>
              </a:r>
              <a:r>
                <a:rPr lang="fr-FR" sz="1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&gt;</a:t>
              </a:r>
              <a:r>
                <a:rPr lang="fr-FR" sz="1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1800" dirty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fr-FR" sz="1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1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b|</a:t>
              </a:r>
              <a:r>
                <a:rPr lang="fr-FR" sz="1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1800" b="1" dirty="0">
                  <a:solidFill>
                    <a:srgbClr val="FF0000"/>
                  </a:solidFill>
                  <a:latin typeface="Symbol" panose="05050102010706020507" pitchFamily="18" charset="2"/>
                  <a:cs typeface="Times New Roman" pitchFamily="18" charset="0"/>
                </a:rPr>
                <a:t>  </a:t>
              </a:r>
              <a:r>
                <a:rPr lang="fr-FR" sz="1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&gt;</a:t>
              </a:r>
            </a:p>
            <a:p>
              <a:pPr algn="ctr"/>
              <a:r>
                <a:rPr lang="fr-FR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à téléporter</a:t>
              </a:r>
              <a:r>
                <a:rPr lang="fr-FR" sz="18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BAEE89E3-72B7-EB49-E89E-200E328F07E2}"/>
                </a:ext>
              </a:extLst>
            </p:cNvPr>
            <p:cNvGrpSpPr/>
            <p:nvPr/>
          </p:nvGrpSpPr>
          <p:grpSpPr>
            <a:xfrm>
              <a:off x="-1343897" y="2664010"/>
              <a:ext cx="853712" cy="221116"/>
              <a:chOff x="1454167" y="2664010"/>
              <a:chExt cx="853712" cy="221116"/>
            </a:xfrm>
          </p:grpSpPr>
          <p:cxnSp>
            <p:nvCxnSpPr>
              <p:cNvPr id="11" name="Connecteur droit avec flèche 10">
                <a:extLst>
                  <a:ext uri="{FF2B5EF4-FFF2-40B4-BE49-F238E27FC236}">
                    <a16:creationId xmlns:a16="http://schemas.microsoft.com/office/drawing/2014/main" id="{6DBEBBDE-7F1C-719C-031C-727CDDD07936}"/>
                  </a:ext>
                </a:extLst>
              </p:cNvPr>
              <p:cNvCxnSpPr/>
              <p:nvPr/>
            </p:nvCxnSpPr>
            <p:spPr>
              <a:xfrm>
                <a:off x="1454167" y="2792152"/>
                <a:ext cx="252000" cy="0"/>
              </a:xfrm>
              <a:prstGeom prst="straightConnector1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avec flèche 11">
                <a:extLst>
                  <a:ext uri="{FF2B5EF4-FFF2-40B4-BE49-F238E27FC236}">
                    <a16:creationId xmlns:a16="http://schemas.microsoft.com/office/drawing/2014/main" id="{2380BDC8-A8E0-27AD-B157-A7EADDC119A2}"/>
                  </a:ext>
                </a:extLst>
              </p:cNvPr>
              <p:cNvCxnSpPr/>
              <p:nvPr/>
            </p:nvCxnSpPr>
            <p:spPr>
              <a:xfrm rot="16200000">
                <a:off x="2197321" y="2774568"/>
                <a:ext cx="221116" cy="0"/>
              </a:xfrm>
              <a:prstGeom prst="straightConnector1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5677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0.01371 0.3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13 0.04676 L 0.3125 0.271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0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B07D7D09-A58E-DE48-B98F-338F44358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899" y="1583104"/>
            <a:ext cx="8280000" cy="97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phénomène qui </a:t>
            </a:r>
            <a:r>
              <a:rPr lang="fr-FR" sz="2400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permet </a:t>
            </a:r>
            <a:r>
              <a:rPr kumimoji="0" lang="fr-FR" sz="2400" b="0" i="1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l’</a:t>
            </a:r>
            <a:r>
              <a:rPr kumimoji="0" lang="fr-FR" sz="2400" b="1" i="1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échange</a:t>
            </a:r>
            <a:r>
              <a:rPr kumimoji="0" lang="fr-FR" sz="2400" b="1" i="1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confidentiel</a:t>
            </a:r>
            <a:r>
              <a:rPr kumimoji="0" lang="fr-FR" sz="2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entre </a:t>
            </a:r>
            <a:r>
              <a:rPr kumimoji="0" lang="fr-FR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Alice</a:t>
            </a:r>
            <a:r>
              <a:rPr kumimoji="0" lang="fr-FR" sz="2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 </a:t>
            </a:r>
            <a:r>
              <a:rPr kumimoji="0" lang="fr-FR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Bob</a:t>
            </a:r>
            <a:r>
              <a:rPr lang="fr-FR" sz="2400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 </a:t>
            </a:r>
            <a:r>
              <a:rPr lang="fr-FR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l’état quantique</a:t>
            </a:r>
            <a:r>
              <a:rPr lang="fr-F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d'une particule.</a:t>
            </a:r>
            <a:endParaRPr kumimoji="0" lang="fr-FR" sz="24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E82AA45-2166-4EEA-658B-F7400B05B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899" y="3529802"/>
            <a:ext cx="8280000" cy="123619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Elle permet </a:t>
            </a:r>
            <a:r>
              <a:rPr lang="fr-FR" sz="2400" b="1" i="1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 théorie </a:t>
            </a:r>
            <a:r>
              <a:rPr lang="fr-FR" sz="24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 transmettre </a:t>
            </a:r>
            <a:r>
              <a:rPr lang="fr-FR" sz="2400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à </a:t>
            </a:r>
            <a:r>
              <a:rPr lang="fr-FR" sz="2400" b="1" i="1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Bob</a:t>
            </a:r>
            <a:r>
              <a:rPr lang="fr-FR" sz="2400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l’état</a:t>
            </a:r>
            <a:r>
              <a:rPr lang="fr-F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|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itchFamily="18" charset="0"/>
              </a:rPr>
              <a:t>f</a:t>
            </a:r>
            <a:r>
              <a:rPr lang="fr-F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a|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itchFamily="18" charset="0"/>
              </a:rPr>
              <a:t>0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 + b|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itchFamily="18" charset="0"/>
              </a:rPr>
              <a:t>1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d’un </a:t>
            </a:r>
            <a:r>
              <a:rPr lang="fr-FR" sz="24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photon </a:t>
            </a:r>
            <a:r>
              <a:rPr lang="fr-FR" sz="2400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noté</a:t>
            </a:r>
            <a:r>
              <a:rPr lang="fr-FR" sz="24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X </a:t>
            </a:r>
            <a:r>
              <a:rPr lang="fr-FR" sz="2400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confié à </a:t>
            </a:r>
            <a:r>
              <a:rPr lang="fr-FR" sz="24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Alice</a:t>
            </a:r>
            <a:r>
              <a:rPr lang="fr-FR" sz="2400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quelle que soit la distance qui les sépare (</a:t>
            </a:r>
            <a:r>
              <a:rPr lang="fr-FR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non localité</a:t>
            </a:r>
            <a:r>
              <a:rPr lang="fr-FR" sz="24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fr-FR" sz="2400" b="1" i="1" strike="noStrike" cap="none" normalizeH="0" baseline="0" dirty="0">
              <a:ln>
                <a:noFill/>
              </a:ln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272095B1-22B8-4657-37A0-34E9E5D3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99" y="371356"/>
            <a:ext cx="8280000" cy="1152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fr-FR" sz="3600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Conclusion concernant </a:t>
            </a:r>
            <a:br>
              <a:rPr lang="fr-FR" sz="3600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fr-FR" sz="3600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téléportation quantique:</a:t>
            </a:r>
            <a:endParaRPr lang="fr-FR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C39381-7350-D436-EFB1-D5C6B17FE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899" y="2569718"/>
            <a:ext cx="8280000" cy="936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40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il</a:t>
            </a:r>
            <a:r>
              <a:rPr kumimoji="0" lang="fr-FR" sz="2400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n’y a pas, comme pour</a:t>
            </a:r>
            <a:r>
              <a:rPr kumimoji="0" lang="fr-FR" sz="2400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 cryptographie, </a:t>
            </a:r>
            <a:r>
              <a:rPr kumimoji="0" lang="fr-FR" sz="24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déplacements</a:t>
            </a:r>
            <a:r>
              <a:rPr kumimoji="0" lang="fr-FR" sz="24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 photons mais</a:t>
            </a:r>
            <a:r>
              <a:rPr lang="fr-FR" sz="24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transfert de l’état </a:t>
            </a:r>
            <a:r>
              <a:rPr lang="fr-FR" sz="2400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d’un photon</a:t>
            </a:r>
            <a:r>
              <a:rPr lang="fr-FR" sz="24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fr-FR" sz="24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41C262A7-A335-0363-624D-42DFB45E5A87}"/>
              </a:ext>
            </a:extLst>
          </p:cNvPr>
          <p:cNvGrpSpPr/>
          <p:nvPr/>
        </p:nvGrpSpPr>
        <p:grpSpPr>
          <a:xfrm>
            <a:off x="446899" y="4795489"/>
            <a:ext cx="8280000" cy="1626044"/>
            <a:chOff x="432000" y="4795489"/>
            <a:chExt cx="8280000" cy="1626044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DF18C9E4-7E64-AD18-F451-6F079F816DB3}"/>
                </a:ext>
              </a:extLst>
            </p:cNvPr>
            <p:cNvGrpSpPr/>
            <p:nvPr/>
          </p:nvGrpSpPr>
          <p:grpSpPr>
            <a:xfrm>
              <a:off x="432000" y="4795489"/>
              <a:ext cx="8280000" cy="1626044"/>
              <a:chOff x="432000" y="4795489"/>
              <a:chExt cx="8280000" cy="1626044"/>
            </a:xfrm>
          </p:grpSpPr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3C3E3124-3055-3942-4728-2E33C8812B87}"/>
                  </a:ext>
                </a:extLst>
              </p:cNvPr>
              <p:cNvGrpSpPr/>
              <p:nvPr/>
            </p:nvGrpSpPr>
            <p:grpSpPr>
              <a:xfrm>
                <a:off x="432000" y="4795489"/>
                <a:ext cx="8280000" cy="1626044"/>
                <a:chOff x="432000" y="4795489"/>
                <a:chExt cx="8280000" cy="1626044"/>
              </a:xfrm>
            </p:grpSpPr>
            <p:sp>
              <p:nvSpPr>
                <p:cNvPr id="6" name="Rectangle 1">
                  <a:extLst>
                    <a:ext uri="{FF2B5EF4-FFF2-40B4-BE49-F238E27FC236}">
                      <a16:creationId xmlns:a16="http://schemas.microsoft.com/office/drawing/2014/main" id="{210DCD88-256E-CE16-8EA9-744EC72A44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2000" y="4816006"/>
                  <a:ext cx="8280000" cy="1605527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126960" rIns="9144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lvl="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i="1" dirty="0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endParaRPr>
                </a:p>
                <a:p>
                  <a:pPr lvl="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fr-FR" sz="2400" b="1" i="1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endParaRPr>
                </a:p>
                <a:p>
                  <a:pPr lvl="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 b="1" i="1" dirty="0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endParaRPr>
                </a:p>
                <a:p>
                  <a:pPr lvl="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fr-FR" sz="2400" b="1" i="1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" name="Rectangle 1">
                  <a:extLst>
                    <a:ext uri="{FF2B5EF4-FFF2-40B4-BE49-F238E27FC236}">
                      <a16:creationId xmlns:a16="http://schemas.microsoft.com/office/drawing/2014/main" id="{E9BF51A5-8C0E-202F-56F0-209F3F46C0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1797" y="4795489"/>
                  <a:ext cx="5076000" cy="1605527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126960" rIns="9144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lvl="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fr-FR" sz="2400" b="1" i="1" u="none" strike="noStrike" cap="none" normalizeH="0" baseline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Attention,</a:t>
                  </a:r>
                </a:p>
                <a:p>
                  <a:pPr lvl="0" algn="just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2400" i="1" dirty="0">
                      <a:solidFill>
                        <a:srgbClr val="FF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il ne s’agit pas, comme dans la fiction « </a:t>
                  </a:r>
                  <a:r>
                    <a:rPr lang="fr-FR" sz="2400" i="1" dirty="0" err="1">
                      <a:solidFill>
                        <a:srgbClr val="FF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Stargate</a:t>
                  </a:r>
                  <a:r>
                    <a:rPr lang="fr-FR" sz="2400" i="1" dirty="0">
                      <a:solidFill>
                        <a:srgbClr val="FF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», d’une </a:t>
                  </a:r>
                  <a:r>
                    <a:rPr lang="fr-FR" sz="2400" b="1" i="1" dirty="0">
                      <a:solidFill>
                        <a:srgbClr val="FF0000"/>
                      </a:solidFill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téléportation matérielle. </a:t>
                  </a:r>
                  <a:endParaRPr kumimoji="0" lang="fr-FR" sz="2400" b="1" i="1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endParaRPr>
                </a:p>
              </p:txBody>
            </p:sp>
          </p:grpSp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51827CC4-E9B7-C1BF-06FB-A59543BD46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731315" y="4863785"/>
                <a:ext cx="2664000" cy="1498500"/>
              </a:xfrm>
              <a:prstGeom prst="rect">
                <a:avLst/>
              </a:prstGeom>
              <a:ln w="38100">
                <a:noFill/>
              </a:ln>
            </p:spPr>
          </p:pic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1702787-DDE2-138E-F9CB-CE3EED3F9CBE}"/>
                </a:ext>
              </a:extLst>
            </p:cNvPr>
            <p:cNvSpPr/>
            <p:nvPr/>
          </p:nvSpPr>
          <p:spPr>
            <a:xfrm>
              <a:off x="432000" y="4816006"/>
              <a:ext cx="8280000" cy="158501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54826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1" name="Groupe 1130">
            <a:extLst>
              <a:ext uri="{FF2B5EF4-FFF2-40B4-BE49-F238E27FC236}">
                <a16:creationId xmlns:a16="http://schemas.microsoft.com/office/drawing/2014/main" id="{08532046-6A8F-C59A-4DA4-DA5FCE421AF7}"/>
              </a:ext>
            </a:extLst>
          </p:cNvPr>
          <p:cNvGrpSpPr/>
          <p:nvPr/>
        </p:nvGrpSpPr>
        <p:grpSpPr>
          <a:xfrm>
            <a:off x="432000" y="377765"/>
            <a:ext cx="8280000" cy="1240756"/>
            <a:chOff x="432000" y="377765"/>
            <a:chExt cx="8280000" cy="1240756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A6B4D6BF-CE36-650C-32BD-6A1A9110B8B3}"/>
                </a:ext>
              </a:extLst>
            </p:cNvPr>
            <p:cNvSpPr txBox="1"/>
            <p:nvPr/>
          </p:nvSpPr>
          <p:spPr>
            <a:xfrm>
              <a:off x="432000" y="383902"/>
              <a:ext cx="7194338" cy="1224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Première expérience de téléportation quantique réalisée à Innsbruck en 1997 par Anton </a:t>
              </a:r>
              <a:r>
                <a:rPr lang="fr-FR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Zeilinger</a:t>
              </a:r>
              <a:r>
                <a:rPr lang="fr-FR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 prix  Nobel de Physique 2022  conjointement avec Alain Aspect. </a:t>
              </a:r>
            </a:p>
          </p:txBody>
        </p:sp>
        <p:pic>
          <p:nvPicPr>
            <p:cNvPr id="2" name="Picture 2" descr="Anton Zeilinger — Wikipédia">
              <a:extLst>
                <a:ext uri="{FF2B5EF4-FFF2-40B4-BE49-F238E27FC236}">
                  <a16:creationId xmlns:a16="http://schemas.microsoft.com/office/drawing/2014/main" id="{67A16E8D-3985-59F4-0002-3970363B09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6338" y="377765"/>
              <a:ext cx="1085662" cy="1240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1388E1EF-C361-62D4-ED51-68EE9EBE0D77}"/>
              </a:ext>
            </a:extLst>
          </p:cNvPr>
          <p:cNvGrpSpPr/>
          <p:nvPr/>
        </p:nvGrpSpPr>
        <p:grpSpPr>
          <a:xfrm>
            <a:off x="2063211" y="2709156"/>
            <a:ext cx="5017578" cy="2826569"/>
            <a:chOff x="2063211" y="2709156"/>
            <a:chExt cx="5017578" cy="2826569"/>
          </a:xfrm>
        </p:grpSpPr>
        <p:pic>
          <p:nvPicPr>
            <p:cNvPr id="1026" name="Picture 2" descr="Quantum teleportation across the Danube | Nature">
              <a:extLst>
                <a:ext uri="{FF2B5EF4-FFF2-40B4-BE49-F238E27FC236}">
                  <a16:creationId xmlns:a16="http://schemas.microsoft.com/office/drawing/2014/main" id="{B47D834B-9E51-E5BB-A059-AABC1D7B63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211" y="2709156"/>
              <a:ext cx="5017578" cy="2826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" name="ZoneTexte 1023">
              <a:extLst>
                <a:ext uri="{FF2B5EF4-FFF2-40B4-BE49-F238E27FC236}">
                  <a16:creationId xmlns:a16="http://schemas.microsoft.com/office/drawing/2014/main" id="{AD89992F-DABD-88D7-7A7F-0755B199804C}"/>
                </a:ext>
              </a:extLst>
            </p:cNvPr>
            <p:cNvSpPr txBox="1"/>
            <p:nvPr/>
          </p:nvSpPr>
          <p:spPr>
            <a:xfrm>
              <a:off x="4362074" y="3625239"/>
              <a:ext cx="77372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600 m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1EF877D-0AC1-6470-6EFD-F683CB40CAA5}"/>
                </a:ext>
              </a:extLst>
            </p:cNvPr>
            <p:cNvSpPr/>
            <p:nvPr/>
          </p:nvSpPr>
          <p:spPr>
            <a:xfrm>
              <a:off x="3872204" y="3617688"/>
              <a:ext cx="1662924" cy="2880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475BEA4B-FC36-F580-D86F-0882F1A7286B}"/>
              </a:ext>
            </a:extLst>
          </p:cNvPr>
          <p:cNvSpPr txBox="1"/>
          <p:nvPr/>
        </p:nvSpPr>
        <p:spPr>
          <a:xfrm>
            <a:off x="432000" y="5542695"/>
            <a:ext cx="8261069" cy="1015663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fr-FR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notera</a:t>
            </a:r>
            <a:r>
              <a:rPr lang="fr-F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la </a:t>
            </a:r>
            <a:r>
              <a:rPr lang="fr-FR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faible distance </a:t>
            </a:r>
            <a:r>
              <a:rPr lang="fr-F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Alice à Bob, de l’ordre de </a:t>
            </a:r>
            <a:r>
              <a:rPr lang="fr-FR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 m</a:t>
            </a:r>
            <a:r>
              <a:rPr lang="fr-F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 nécessite pas l’utilisation </a:t>
            </a:r>
            <a:r>
              <a:rPr lang="fr-FR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trop longues fibres optiques qui risqueraient de provoquer des pertes de photons</a:t>
            </a:r>
            <a:r>
              <a:rPr lang="fr-F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7BDCAA72-367F-7593-60B3-0E443A63E935}"/>
              </a:ext>
            </a:extLst>
          </p:cNvPr>
          <p:cNvGrpSpPr/>
          <p:nvPr/>
        </p:nvGrpSpPr>
        <p:grpSpPr>
          <a:xfrm>
            <a:off x="432000" y="1710915"/>
            <a:ext cx="8280000" cy="1741985"/>
            <a:chOff x="432000" y="1937240"/>
            <a:chExt cx="8280000" cy="1741985"/>
          </a:xfrm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9F816E71-7F60-76AD-9601-A9E6622239F7}"/>
                </a:ext>
              </a:extLst>
            </p:cNvPr>
            <p:cNvSpPr txBox="1"/>
            <p:nvPr/>
          </p:nvSpPr>
          <p:spPr>
            <a:xfrm>
              <a:off x="432000" y="1937240"/>
              <a:ext cx="8280000" cy="1015663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Il s’avère nécessaire, comme dans le cas de la cryptographie,  de procéder à une </a:t>
              </a:r>
              <a:r>
                <a:rPr lang="fr-FR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communication classique </a:t>
              </a:r>
              <a:r>
                <a:rPr lang="fr-FR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car Alice doit indiquer à Bob les </a:t>
              </a:r>
              <a:r>
                <a:rPr lang="fr-FR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conditions dans lesquelles elle a effectué sa mesure.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FAADEB4-0261-EED7-51B3-47BB3EA89C96}"/>
                </a:ext>
              </a:extLst>
            </p:cNvPr>
            <p:cNvSpPr/>
            <p:nvPr/>
          </p:nvSpPr>
          <p:spPr>
            <a:xfrm>
              <a:off x="4280936" y="3391225"/>
              <a:ext cx="936000" cy="288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AA17F832-93C2-13F8-3C94-8C4E1B027BCF}"/>
                </a:ext>
              </a:extLst>
            </p:cNvPr>
            <p:cNvCxnSpPr>
              <a:cxnSpLocks/>
            </p:cNvCxnSpPr>
            <p:nvPr/>
          </p:nvCxnSpPr>
          <p:spPr>
            <a:xfrm>
              <a:off x="4649348" y="2956710"/>
              <a:ext cx="0" cy="396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1B3A5984-2F73-5275-A05B-D94325CEFE69}"/>
              </a:ext>
            </a:extLst>
          </p:cNvPr>
          <p:cNvSpPr txBox="1"/>
          <p:nvPr/>
        </p:nvSpPr>
        <p:spPr>
          <a:xfrm>
            <a:off x="2407776" y="3041200"/>
            <a:ext cx="1460174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 d’Alice</a:t>
            </a:r>
          </a:p>
        </p:txBody>
      </p:sp>
      <p:sp>
        <p:nvSpPr>
          <p:cNvPr id="1029" name="ZoneTexte 1028">
            <a:extLst>
              <a:ext uri="{FF2B5EF4-FFF2-40B4-BE49-F238E27FC236}">
                <a16:creationId xmlns:a16="http://schemas.microsoft.com/office/drawing/2014/main" id="{9942AB18-48F3-6020-16A4-E67B33133DE7}"/>
              </a:ext>
            </a:extLst>
          </p:cNvPr>
          <p:cNvSpPr txBox="1"/>
          <p:nvPr/>
        </p:nvSpPr>
        <p:spPr>
          <a:xfrm>
            <a:off x="5379542" y="2809279"/>
            <a:ext cx="1460174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 de Bob</a:t>
            </a:r>
          </a:p>
        </p:txBody>
      </p:sp>
      <p:grpSp>
        <p:nvGrpSpPr>
          <p:cNvPr id="1121" name="Groupe 1120">
            <a:extLst>
              <a:ext uri="{FF2B5EF4-FFF2-40B4-BE49-F238E27FC236}">
                <a16:creationId xmlns:a16="http://schemas.microsoft.com/office/drawing/2014/main" id="{A92B8C5A-7C52-0137-2F01-3B6B7294343D}"/>
              </a:ext>
            </a:extLst>
          </p:cNvPr>
          <p:cNvGrpSpPr/>
          <p:nvPr/>
        </p:nvGrpSpPr>
        <p:grpSpPr>
          <a:xfrm>
            <a:off x="444164" y="2725515"/>
            <a:ext cx="2933190" cy="1693925"/>
            <a:chOff x="444164" y="2725515"/>
            <a:chExt cx="2933190" cy="1693925"/>
          </a:xfrm>
        </p:grpSpPr>
        <p:grpSp>
          <p:nvGrpSpPr>
            <p:cNvPr id="1062" name="Groupe 1061">
              <a:extLst>
                <a:ext uri="{FF2B5EF4-FFF2-40B4-BE49-F238E27FC236}">
                  <a16:creationId xmlns:a16="http://schemas.microsoft.com/office/drawing/2014/main" id="{F80E3DA9-AB31-8208-E2CC-9BE45F85BBB0}"/>
                </a:ext>
              </a:extLst>
            </p:cNvPr>
            <p:cNvGrpSpPr/>
            <p:nvPr/>
          </p:nvGrpSpPr>
          <p:grpSpPr>
            <a:xfrm>
              <a:off x="444164" y="2725515"/>
              <a:ext cx="1308205" cy="1693925"/>
              <a:chOff x="5889009" y="1237452"/>
              <a:chExt cx="1308205" cy="1693925"/>
            </a:xfrm>
          </p:grpSpPr>
          <p:grpSp>
            <p:nvGrpSpPr>
              <p:cNvPr id="1063" name="Groupe 1062">
                <a:extLst>
                  <a:ext uri="{FF2B5EF4-FFF2-40B4-BE49-F238E27FC236}">
                    <a16:creationId xmlns:a16="http://schemas.microsoft.com/office/drawing/2014/main" id="{0A34769A-39E6-582C-4D79-D92CDBCEEAB8}"/>
                  </a:ext>
                </a:extLst>
              </p:cNvPr>
              <p:cNvGrpSpPr/>
              <p:nvPr/>
            </p:nvGrpSpPr>
            <p:grpSpPr>
              <a:xfrm>
                <a:off x="5897317" y="1237452"/>
                <a:ext cx="1299897" cy="832171"/>
                <a:chOff x="555382" y="2005142"/>
                <a:chExt cx="2534046" cy="1563681"/>
              </a:xfrm>
            </p:grpSpPr>
            <p:sp>
              <p:nvSpPr>
                <p:cNvPr id="1082" name="Rectangle 1081">
                  <a:extLst>
                    <a:ext uri="{FF2B5EF4-FFF2-40B4-BE49-F238E27FC236}">
                      <a16:creationId xmlns:a16="http://schemas.microsoft.com/office/drawing/2014/main" id="{F0345AE3-EF3E-F5E7-1965-0E1C61ACB331}"/>
                    </a:ext>
                  </a:extLst>
                </p:cNvPr>
                <p:cNvSpPr/>
                <p:nvPr/>
              </p:nvSpPr>
              <p:spPr>
                <a:xfrm>
                  <a:off x="555382" y="2005142"/>
                  <a:ext cx="2534046" cy="1563681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/>
                </a:p>
              </p:txBody>
            </p:sp>
            <p:grpSp>
              <p:nvGrpSpPr>
                <p:cNvPr id="1083" name="Groupe 1082">
                  <a:extLst>
                    <a:ext uri="{FF2B5EF4-FFF2-40B4-BE49-F238E27FC236}">
                      <a16:creationId xmlns:a16="http://schemas.microsoft.com/office/drawing/2014/main" id="{388A1901-DAA4-BDB9-CF84-7E221CE2651E}"/>
                    </a:ext>
                  </a:extLst>
                </p:cNvPr>
                <p:cNvGrpSpPr/>
                <p:nvPr/>
              </p:nvGrpSpPr>
              <p:grpSpPr>
                <a:xfrm>
                  <a:off x="738798" y="2135120"/>
                  <a:ext cx="2328841" cy="1384436"/>
                  <a:chOff x="1679829" y="2135120"/>
                  <a:chExt cx="2328841" cy="1384436"/>
                </a:xfrm>
              </p:grpSpPr>
              <p:cxnSp>
                <p:nvCxnSpPr>
                  <p:cNvPr id="1084" name="Connecteur droit avec flèche 1083">
                    <a:extLst>
                      <a:ext uri="{FF2B5EF4-FFF2-40B4-BE49-F238E27FC236}">
                        <a16:creationId xmlns:a16="http://schemas.microsoft.com/office/drawing/2014/main" id="{C5B04373-C8B0-A4CE-170C-694E1223A2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-3360000">
                    <a:off x="2285995" y="2696299"/>
                    <a:ext cx="648000" cy="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85" name="ZoneTexte 1084">
                    <a:extLst>
                      <a:ext uri="{FF2B5EF4-FFF2-40B4-BE49-F238E27FC236}">
                        <a16:creationId xmlns:a16="http://schemas.microsoft.com/office/drawing/2014/main" id="{4253B5EE-ED18-7997-4495-39AE75FF466E}"/>
                      </a:ext>
                    </a:extLst>
                  </p:cNvPr>
                  <p:cNvSpPr txBox="1"/>
                  <p:nvPr/>
                </p:nvSpPr>
                <p:spPr>
                  <a:xfrm>
                    <a:off x="1679829" y="2209319"/>
                    <a:ext cx="901376" cy="4048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Voie 2</a:t>
                    </a:r>
                  </a:p>
                </p:txBody>
              </p:sp>
              <p:sp>
                <p:nvSpPr>
                  <p:cNvPr id="1086" name="Organigramme : Stockage à accès direct 1085">
                    <a:extLst>
                      <a:ext uri="{FF2B5EF4-FFF2-40B4-BE49-F238E27FC236}">
                        <a16:creationId xmlns:a16="http://schemas.microsoft.com/office/drawing/2014/main" id="{A1506EAA-0282-1952-AB03-38E97A056F67}"/>
                      </a:ext>
                    </a:extLst>
                  </p:cNvPr>
                  <p:cNvSpPr/>
                  <p:nvPr/>
                </p:nvSpPr>
                <p:spPr>
                  <a:xfrm rot="7680000">
                    <a:off x="2787774" y="2181242"/>
                    <a:ext cx="265293" cy="173049"/>
                  </a:xfrm>
                  <a:prstGeom prst="flowChartMagneticDrum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350"/>
                  </a:p>
                </p:txBody>
              </p:sp>
              <p:sp>
                <p:nvSpPr>
                  <p:cNvPr id="1087" name="Organigramme : Stockage à accès direct 1086">
                    <a:extLst>
                      <a:ext uri="{FF2B5EF4-FFF2-40B4-BE49-F238E27FC236}">
                        <a16:creationId xmlns:a16="http://schemas.microsoft.com/office/drawing/2014/main" id="{721CF011-3D1F-FC76-240D-88BED43AE59C}"/>
                      </a:ext>
                    </a:extLst>
                  </p:cNvPr>
                  <p:cNvSpPr/>
                  <p:nvPr/>
                </p:nvSpPr>
                <p:spPr>
                  <a:xfrm>
                    <a:off x="3512534" y="2885337"/>
                    <a:ext cx="288000" cy="180000"/>
                  </a:xfrm>
                  <a:prstGeom prst="flowChartMagneticDrum">
                    <a:avLst/>
                  </a:prstGeom>
                  <a:solidFill>
                    <a:srgbClr val="FFC000"/>
                  </a:solidFill>
                  <a:ln w="1905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350" dirty="0"/>
                  </a:p>
                </p:txBody>
              </p:sp>
              <p:sp>
                <p:nvSpPr>
                  <p:cNvPr id="1088" name="ZoneTexte 1087">
                    <a:extLst>
                      <a:ext uri="{FF2B5EF4-FFF2-40B4-BE49-F238E27FC236}">
                        <a16:creationId xmlns:a16="http://schemas.microsoft.com/office/drawing/2014/main" id="{BF396416-CE98-5778-AD2A-4306910EAE29}"/>
                      </a:ext>
                    </a:extLst>
                  </p:cNvPr>
                  <p:cNvSpPr txBox="1"/>
                  <p:nvPr/>
                </p:nvSpPr>
                <p:spPr>
                  <a:xfrm>
                    <a:off x="2385282" y="3098065"/>
                    <a:ext cx="958172" cy="4048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Voie 1</a:t>
                    </a:r>
                  </a:p>
                </p:txBody>
              </p:sp>
              <p:sp>
                <p:nvSpPr>
                  <p:cNvPr id="1089" name="Espace réservé du texte 6">
                    <a:extLst>
                      <a:ext uri="{FF2B5EF4-FFF2-40B4-BE49-F238E27FC236}">
                        <a16:creationId xmlns:a16="http://schemas.microsoft.com/office/drawing/2014/main" id="{86B7BDCC-2A40-BE92-C32B-6787B34587C6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166520" y="3113684"/>
                    <a:ext cx="842150" cy="405872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rgbClr val="FF0000"/>
                    </a:solidFill>
                  </a:ln>
                </p:spPr>
                <p:txBody>
                  <a:bodyPr>
                    <a:noAutofit/>
                  </a:bodyPr>
                  <a:lstStyle/>
                  <a:p>
                    <a:pPr algn="ctr"/>
                    <a:r>
                      <a:rPr lang="fr-FR" sz="9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</a:t>
                    </a:r>
                    <a:r>
                      <a:rPr lang="fr-FR" sz="1050" b="1" dirty="0">
                        <a:latin typeface="Times New Roman" pitchFamily="18" charset="0"/>
                        <a:cs typeface="Times New Roman" pitchFamily="18" charset="0"/>
                        <a:sym typeface="Symbol" panose="05050102010706020507" pitchFamily="18" charset="2"/>
                      </a:rPr>
                      <a:t>0</a:t>
                    </a:r>
                    <a:r>
                      <a:rPr lang="fr-FR" sz="105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 &gt;</a:t>
                    </a:r>
                    <a:endParaRPr lang="fr-FR" sz="105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marL="257175" indent="-257175" algn="ctr">
                      <a:spcBef>
                        <a:spcPct val="20000"/>
                      </a:spcBef>
                      <a:defRPr/>
                    </a:pPr>
                    <a:r>
                      <a:rPr lang="fr-FR" sz="105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 </a:t>
                    </a:r>
                    <a:endParaRPr lang="fr-FR" sz="105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marL="257175" indent="-257175" algn="ctr">
                      <a:spcBef>
                        <a:spcPct val="20000"/>
                      </a:spcBef>
                      <a:defRPr/>
                    </a:pPr>
                    <a:endParaRPr lang="fr-FR" sz="1350" b="1" dirty="0">
                      <a:solidFill>
                        <a:srgbClr val="FF0000"/>
                      </a:solidFill>
                      <a:latin typeface="Symbol" panose="05050102010706020507" pitchFamily="18" charset="2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1090" name="Groupe 1089">
                    <a:extLst>
                      <a:ext uri="{FF2B5EF4-FFF2-40B4-BE49-F238E27FC236}">
                        <a16:creationId xmlns:a16="http://schemas.microsoft.com/office/drawing/2014/main" id="{2F868862-366E-6475-465B-5D31BF298287}"/>
                      </a:ext>
                    </a:extLst>
                  </p:cNvPr>
                  <p:cNvGrpSpPr/>
                  <p:nvPr/>
                </p:nvGrpSpPr>
                <p:grpSpPr>
                  <a:xfrm>
                    <a:off x="1819926" y="2990300"/>
                    <a:ext cx="1655999" cy="5874"/>
                    <a:chOff x="2743205" y="2448763"/>
                    <a:chExt cx="1655999" cy="5874"/>
                  </a:xfrm>
                </p:grpSpPr>
                <p:cxnSp>
                  <p:nvCxnSpPr>
                    <p:cNvPr id="1097" name="Connecteur droit avec flèche 1096">
                      <a:extLst>
                        <a:ext uri="{FF2B5EF4-FFF2-40B4-BE49-F238E27FC236}">
                          <a16:creationId xmlns:a16="http://schemas.microsoft.com/office/drawing/2014/main" id="{2F708160-8089-D2A9-D70D-3034EEA8F4D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43205" y="2454637"/>
                      <a:ext cx="1655999" cy="0"/>
                    </a:xfrm>
                    <a:prstGeom prst="straightConnector1">
                      <a:avLst/>
                    </a:prstGeom>
                    <a:ln w="28575">
                      <a:solidFill>
                        <a:srgbClr val="FFC0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8" name="Connecteur droit 1097">
                      <a:extLst>
                        <a:ext uri="{FF2B5EF4-FFF2-40B4-BE49-F238E27FC236}">
                          <a16:creationId xmlns:a16="http://schemas.microsoft.com/office/drawing/2014/main" id="{0AAE61FE-72CA-9518-3F68-F7C415D9CC8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519459" y="2448763"/>
                      <a:ext cx="195155" cy="0"/>
                    </a:xfrm>
                    <a:prstGeom prst="line">
                      <a:avLst/>
                    </a:prstGeom>
                    <a:ln w="28575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91" name="Groupe 1090">
                    <a:extLst>
                      <a:ext uri="{FF2B5EF4-FFF2-40B4-BE49-F238E27FC236}">
                        <a16:creationId xmlns:a16="http://schemas.microsoft.com/office/drawing/2014/main" id="{605588EE-AD9D-60F8-3C65-D6CF7AFED98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304284" y="2815681"/>
                    <a:ext cx="324000" cy="307800"/>
                    <a:chOff x="3075163" y="5255567"/>
                    <a:chExt cx="523695" cy="497510"/>
                  </a:xfrm>
                </p:grpSpPr>
                <p:sp>
                  <p:nvSpPr>
                    <p:cNvPr id="1095" name="Cube 1094">
                      <a:extLst>
                        <a:ext uri="{FF2B5EF4-FFF2-40B4-BE49-F238E27FC236}">
                          <a16:creationId xmlns:a16="http://schemas.microsoft.com/office/drawing/2014/main" id="{7AE359C2-4CCB-2B6F-63E4-E030BC4D0E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75163" y="5255567"/>
                      <a:ext cx="523695" cy="497510"/>
                    </a:xfrm>
                    <a:prstGeom prst="cub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1350" dirty="0">
                        <a:noFill/>
                      </a:endParaRPr>
                    </a:p>
                  </p:txBody>
                </p:sp>
                <p:cxnSp>
                  <p:nvCxnSpPr>
                    <p:cNvPr id="1096" name="Connecteur droit 1095">
                      <a:extLst>
                        <a:ext uri="{FF2B5EF4-FFF2-40B4-BE49-F238E27FC236}">
                          <a16:creationId xmlns:a16="http://schemas.microsoft.com/office/drawing/2014/main" id="{2F833D0D-661A-EE60-313F-A9E056DD24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206087" y="5255567"/>
                      <a:ext cx="261847" cy="124377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92" name="Connecteur droit avec flèche 1091">
                    <a:extLst>
                      <a:ext uri="{FF2B5EF4-FFF2-40B4-BE49-F238E27FC236}">
                        <a16:creationId xmlns:a16="http://schemas.microsoft.com/office/drawing/2014/main" id="{C6067C94-E284-5498-03B2-7826964D55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2160000">
                    <a:off x="2952504" y="2774250"/>
                    <a:ext cx="0" cy="432000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prstDash val="sysDot"/>
                    <a:headEnd type="triangle"/>
                    <a:tailEnd type="triangle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3" name="Connecteur droit avec flèche 1092">
                    <a:extLst>
                      <a:ext uri="{FF2B5EF4-FFF2-40B4-BE49-F238E27FC236}">
                        <a16:creationId xmlns:a16="http://schemas.microsoft.com/office/drawing/2014/main" id="{AB71A5FA-29D9-333D-B164-2B55AD401694}"/>
                      </a:ext>
                    </a:extLst>
                  </p:cNvPr>
                  <p:cNvCxnSpPr/>
                  <p:nvPr/>
                </p:nvCxnSpPr>
                <p:spPr>
                  <a:xfrm>
                    <a:off x="2702453" y="2337763"/>
                    <a:ext cx="0" cy="432000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prstDash val="sysDot"/>
                    <a:headEnd type="triangle"/>
                    <a:tailEnd type="triangle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4" name="Espace réservé du texte 6">
                    <a:extLst>
                      <a:ext uri="{FF2B5EF4-FFF2-40B4-BE49-F238E27FC236}">
                        <a16:creationId xmlns:a16="http://schemas.microsoft.com/office/drawing/2014/main" id="{0A38A332-0E28-54CA-0B27-D24FEB555398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116988" y="2178344"/>
                    <a:ext cx="772698" cy="405872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rgbClr val="FF0000"/>
                    </a:solidFill>
                  </a:ln>
                </p:spPr>
                <p:txBody>
                  <a:bodyPr>
                    <a:noAutofit/>
                  </a:bodyPr>
                  <a:lstStyle/>
                  <a:p>
                    <a:pPr algn="ctr"/>
                    <a:r>
                      <a:rPr lang="fr-FR" sz="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</a:t>
                    </a:r>
                    <a:r>
                      <a:rPr lang="fr-FR" sz="800" b="1" dirty="0">
                        <a:latin typeface="Times New Roman" pitchFamily="18" charset="0"/>
                        <a:cs typeface="Times New Roman" pitchFamily="18" charset="0"/>
                        <a:sym typeface="Symbol" panose="05050102010706020507" pitchFamily="18" charset="2"/>
                      </a:rPr>
                      <a:t>1</a:t>
                    </a:r>
                    <a:r>
                      <a:rPr lang="fr-FR" sz="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 &gt;</a:t>
                    </a:r>
                    <a:endParaRPr lang="fr-FR" sz="8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1064" name="Groupe 1063">
                <a:extLst>
                  <a:ext uri="{FF2B5EF4-FFF2-40B4-BE49-F238E27FC236}">
                    <a16:creationId xmlns:a16="http://schemas.microsoft.com/office/drawing/2014/main" id="{4D5C7AAF-78D5-C356-EE3E-6C06338E2DF9}"/>
                  </a:ext>
                </a:extLst>
              </p:cNvPr>
              <p:cNvGrpSpPr/>
              <p:nvPr/>
            </p:nvGrpSpPr>
            <p:grpSpPr>
              <a:xfrm>
                <a:off x="5889009" y="2099206"/>
                <a:ext cx="1299897" cy="832171"/>
                <a:chOff x="555382" y="2005142"/>
                <a:chExt cx="2534046" cy="1563681"/>
              </a:xfrm>
            </p:grpSpPr>
            <p:sp>
              <p:nvSpPr>
                <p:cNvPr id="1065" name="Rectangle 1064">
                  <a:extLst>
                    <a:ext uri="{FF2B5EF4-FFF2-40B4-BE49-F238E27FC236}">
                      <a16:creationId xmlns:a16="http://schemas.microsoft.com/office/drawing/2014/main" id="{3E6BBF7A-9386-E6F9-4704-66A419C6B7BF}"/>
                    </a:ext>
                  </a:extLst>
                </p:cNvPr>
                <p:cNvSpPr/>
                <p:nvPr/>
              </p:nvSpPr>
              <p:spPr>
                <a:xfrm>
                  <a:off x="555382" y="2005142"/>
                  <a:ext cx="2534046" cy="1563681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/>
                </a:p>
              </p:txBody>
            </p:sp>
            <p:grpSp>
              <p:nvGrpSpPr>
                <p:cNvPr id="1066" name="Groupe 1065">
                  <a:extLst>
                    <a:ext uri="{FF2B5EF4-FFF2-40B4-BE49-F238E27FC236}">
                      <a16:creationId xmlns:a16="http://schemas.microsoft.com/office/drawing/2014/main" id="{EA725E65-C620-B03C-90B9-499190F68A8C}"/>
                    </a:ext>
                  </a:extLst>
                </p:cNvPr>
                <p:cNvGrpSpPr/>
                <p:nvPr/>
              </p:nvGrpSpPr>
              <p:grpSpPr>
                <a:xfrm>
                  <a:off x="738798" y="2135120"/>
                  <a:ext cx="2328841" cy="1384436"/>
                  <a:chOff x="1679829" y="2135120"/>
                  <a:chExt cx="2328841" cy="1384436"/>
                </a:xfrm>
              </p:grpSpPr>
              <p:cxnSp>
                <p:nvCxnSpPr>
                  <p:cNvPr id="1067" name="Connecteur droit avec flèche 1066">
                    <a:extLst>
                      <a:ext uri="{FF2B5EF4-FFF2-40B4-BE49-F238E27FC236}">
                        <a16:creationId xmlns:a16="http://schemas.microsoft.com/office/drawing/2014/main" id="{11F109FB-E266-FDC0-1141-3B8ECE9B11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-3360000">
                    <a:off x="2285995" y="2696299"/>
                    <a:ext cx="648000" cy="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68" name="ZoneTexte 1067">
                    <a:extLst>
                      <a:ext uri="{FF2B5EF4-FFF2-40B4-BE49-F238E27FC236}">
                        <a16:creationId xmlns:a16="http://schemas.microsoft.com/office/drawing/2014/main" id="{64AFFCEE-C35E-ECEE-EBCE-BFFB32599F0F}"/>
                      </a:ext>
                    </a:extLst>
                  </p:cNvPr>
                  <p:cNvSpPr txBox="1"/>
                  <p:nvPr/>
                </p:nvSpPr>
                <p:spPr>
                  <a:xfrm>
                    <a:off x="1679829" y="2209319"/>
                    <a:ext cx="901376" cy="4048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Voie 2</a:t>
                    </a:r>
                  </a:p>
                </p:txBody>
              </p:sp>
              <p:sp>
                <p:nvSpPr>
                  <p:cNvPr id="1069" name="Organigramme : Stockage à accès direct 1068">
                    <a:extLst>
                      <a:ext uri="{FF2B5EF4-FFF2-40B4-BE49-F238E27FC236}">
                        <a16:creationId xmlns:a16="http://schemas.microsoft.com/office/drawing/2014/main" id="{46014B9C-B57D-3FAB-E102-9D2CBFCC1B24}"/>
                      </a:ext>
                    </a:extLst>
                  </p:cNvPr>
                  <p:cNvSpPr/>
                  <p:nvPr/>
                </p:nvSpPr>
                <p:spPr>
                  <a:xfrm rot="7680000">
                    <a:off x="2787774" y="2181242"/>
                    <a:ext cx="265293" cy="173049"/>
                  </a:xfrm>
                  <a:prstGeom prst="flowChartMagneticDrum">
                    <a:avLst/>
                  </a:prstGeom>
                  <a:solidFill>
                    <a:srgbClr val="FFC000"/>
                  </a:solidFill>
                  <a:ln w="12700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350"/>
                  </a:p>
                </p:txBody>
              </p:sp>
              <p:sp>
                <p:nvSpPr>
                  <p:cNvPr id="1070" name="Organigramme : Stockage à accès direct 1069">
                    <a:extLst>
                      <a:ext uri="{FF2B5EF4-FFF2-40B4-BE49-F238E27FC236}">
                        <a16:creationId xmlns:a16="http://schemas.microsoft.com/office/drawing/2014/main" id="{BB24F0CE-496D-1EE8-CBA3-C6953D3EDE9B}"/>
                      </a:ext>
                    </a:extLst>
                  </p:cNvPr>
                  <p:cNvSpPr/>
                  <p:nvPr/>
                </p:nvSpPr>
                <p:spPr>
                  <a:xfrm>
                    <a:off x="3512534" y="2885337"/>
                    <a:ext cx="288000" cy="180000"/>
                  </a:xfrm>
                  <a:prstGeom prst="flowChartMagneticDrum">
                    <a:avLst/>
                  </a:prstGeom>
                  <a:solidFill>
                    <a:srgbClr val="FFC000"/>
                  </a:solidFill>
                  <a:ln w="1905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350" dirty="0"/>
                  </a:p>
                </p:txBody>
              </p:sp>
              <p:sp>
                <p:nvSpPr>
                  <p:cNvPr id="1071" name="ZoneTexte 1070">
                    <a:extLst>
                      <a:ext uri="{FF2B5EF4-FFF2-40B4-BE49-F238E27FC236}">
                        <a16:creationId xmlns:a16="http://schemas.microsoft.com/office/drawing/2014/main" id="{7AE50A47-F6D6-EE88-1015-D7D52FAB8177}"/>
                      </a:ext>
                    </a:extLst>
                  </p:cNvPr>
                  <p:cNvSpPr txBox="1"/>
                  <p:nvPr/>
                </p:nvSpPr>
                <p:spPr>
                  <a:xfrm>
                    <a:off x="2385282" y="3098065"/>
                    <a:ext cx="958172" cy="4048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Voie 1</a:t>
                    </a:r>
                  </a:p>
                </p:txBody>
              </p:sp>
              <p:sp>
                <p:nvSpPr>
                  <p:cNvPr id="1072" name="Espace réservé du texte 6">
                    <a:extLst>
                      <a:ext uri="{FF2B5EF4-FFF2-40B4-BE49-F238E27FC236}">
                        <a16:creationId xmlns:a16="http://schemas.microsoft.com/office/drawing/2014/main" id="{D9A05EB6-7419-2831-CA38-0C780923DE7D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166520" y="3113684"/>
                    <a:ext cx="842150" cy="405872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rgbClr val="FF0000"/>
                    </a:solidFill>
                  </a:ln>
                </p:spPr>
                <p:txBody>
                  <a:bodyPr>
                    <a:noAutofit/>
                  </a:bodyPr>
                  <a:lstStyle/>
                  <a:p>
                    <a:pPr algn="ctr"/>
                    <a:r>
                      <a:rPr lang="fr-FR" sz="9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</a:t>
                    </a:r>
                    <a:r>
                      <a:rPr lang="fr-FR" sz="1050" b="1" dirty="0">
                        <a:latin typeface="Times New Roman" pitchFamily="18" charset="0"/>
                        <a:cs typeface="Times New Roman" pitchFamily="18" charset="0"/>
                        <a:sym typeface="Symbol" panose="05050102010706020507" pitchFamily="18" charset="2"/>
                      </a:rPr>
                      <a:t>0</a:t>
                    </a:r>
                    <a:r>
                      <a:rPr lang="fr-FR" sz="105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 &gt;</a:t>
                    </a:r>
                    <a:endParaRPr lang="fr-FR" sz="105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marL="257175" indent="-257175" algn="ctr">
                      <a:spcBef>
                        <a:spcPct val="20000"/>
                      </a:spcBef>
                      <a:defRPr/>
                    </a:pPr>
                    <a:r>
                      <a:rPr lang="fr-FR" sz="105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 </a:t>
                    </a:r>
                    <a:endParaRPr lang="fr-FR" sz="105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marL="257175" indent="-257175" algn="ctr">
                      <a:spcBef>
                        <a:spcPct val="20000"/>
                      </a:spcBef>
                      <a:defRPr/>
                    </a:pPr>
                    <a:endParaRPr lang="fr-FR" sz="1350" b="1" dirty="0">
                      <a:solidFill>
                        <a:srgbClr val="FF0000"/>
                      </a:solidFill>
                      <a:latin typeface="Symbol" panose="05050102010706020507" pitchFamily="18" charset="2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1073" name="Groupe 1072">
                    <a:extLst>
                      <a:ext uri="{FF2B5EF4-FFF2-40B4-BE49-F238E27FC236}">
                        <a16:creationId xmlns:a16="http://schemas.microsoft.com/office/drawing/2014/main" id="{A069F245-4BC4-F4A1-996B-53C7D37117C7}"/>
                      </a:ext>
                    </a:extLst>
                  </p:cNvPr>
                  <p:cNvGrpSpPr/>
                  <p:nvPr/>
                </p:nvGrpSpPr>
                <p:grpSpPr>
                  <a:xfrm>
                    <a:off x="1819926" y="2990300"/>
                    <a:ext cx="1655999" cy="5874"/>
                    <a:chOff x="2743205" y="2448763"/>
                    <a:chExt cx="1655999" cy="5874"/>
                  </a:xfrm>
                </p:grpSpPr>
                <p:cxnSp>
                  <p:nvCxnSpPr>
                    <p:cNvPr id="1080" name="Connecteur droit avec flèche 1079">
                      <a:extLst>
                        <a:ext uri="{FF2B5EF4-FFF2-40B4-BE49-F238E27FC236}">
                          <a16:creationId xmlns:a16="http://schemas.microsoft.com/office/drawing/2014/main" id="{F0F04FAC-CDE1-6D10-6E5B-8426180F249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743205" y="2454637"/>
                      <a:ext cx="1655999" cy="0"/>
                    </a:xfrm>
                    <a:prstGeom prst="straightConnector1">
                      <a:avLst/>
                    </a:prstGeom>
                    <a:ln w="28575">
                      <a:solidFill>
                        <a:srgbClr val="FFC0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1" name="Connecteur droit 1080">
                      <a:extLst>
                        <a:ext uri="{FF2B5EF4-FFF2-40B4-BE49-F238E27FC236}">
                          <a16:creationId xmlns:a16="http://schemas.microsoft.com/office/drawing/2014/main" id="{BB4A4116-FFBA-5467-AC17-A03D2FA1DF7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519459" y="2448763"/>
                      <a:ext cx="195155" cy="0"/>
                    </a:xfrm>
                    <a:prstGeom prst="line">
                      <a:avLst/>
                    </a:prstGeom>
                    <a:ln w="28575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74" name="Groupe 1073">
                    <a:extLst>
                      <a:ext uri="{FF2B5EF4-FFF2-40B4-BE49-F238E27FC236}">
                        <a16:creationId xmlns:a16="http://schemas.microsoft.com/office/drawing/2014/main" id="{777CC125-94EA-EF3A-3D32-31DA854DFC22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304284" y="2815681"/>
                    <a:ext cx="324000" cy="307800"/>
                    <a:chOff x="3075163" y="5255567"/>
                    <a:chExt cx="523695" cy="497510"/>
                  </a:xfrm>
                </p:grpSpPr>
                <p:sp>
                  <p:nvSpPr>
                    <p:cNvPr id="1078" name="Cube 1077">
                      <a:extLst>
                        <a:ext uri="{FF2B5EF4-FFF2-40B4-BE49-F238E27FC236}">
                          <a16:creationId xmlns:a16="http://schemas.microsoft.com/office/drawing/2014/main" id="{AE69A55D-D1D0-21E8-EEAC-A34BAB3C98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75163" y="5255567"/>
                      <a:ext cx="523695" cy="497510"/>
                    </a:xfrm>
                    <a:prstGeom prst="cub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1350" dirty="0">
                        <a:noFill/>
                      </a:endParaRPr>
                    </a:p>
                  </p:txBody>
                </p:sp>
                <p:cxnSp>
                  <p:nvCxnSpPr>
                    <p:cNvPr id="1079" name="Connecteur droit 1078">
                      <a:extLst>
                        <a:ext uri="{FF2B5EF4-FFF2-40B4-BE49-F238E27FC236}">
                          <a16:creationId xmlns:a16="http://schemas.microsoft.com/office/drawing/2014/main" id="{439DB2FF-811C-34CF-7164-1F1796865F2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206087" y="5255567"/>
                      <a:ext cx="261847" cy="124377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75" name="Connecteur droit avec flèche 1074">
                    <a:extLst>
                      <a:ext uri="{FF2B5EF4-FFF2-40B4-BE49-F238E27FC236}">
                        <a16:creationId xmlns:a16="http://schemas.microsoft.com/office/drawing/2014/main" id="{A5CC4937-6BBE-BE45-2826-C2BDA91F6C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2160000">
                    <a:off x="2952504" y="2774250"/>
                    <a:ext cx="0" cy="432000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prstDash val="sysDot"/>
                    <a:headEnd type="triangle"/>
                    <a:tailEnd type="triangle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6" name="Connecteur droit avec flèche 1075">
                    <a:extLst>
                      <a:ext uri="{FF2B5EF4-FFF2-40B4-BE49-F238E27FC236}">
                        <a16:creationId xmlns:a16="http://schemas.microsoft.com/office/drawing/2014/main" id="{435B6055-B401-DBF4-39A2-35C56ECB289B}"/>
                      </a:ext>
                    </a:extLst>
                  </p:cNvPr>
                  <p:cNvCxnSpPr/>
                  <p:nvPr/>
                </p:nvCxnSpPr>
                <p:spPr>
                  <a:xfrm>
                    <a:off x="2702453" y="2337763"/>
                    <a:ext cx="0" cy="432000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prstDash val="sysDot"/>
                    <a:headEnd type="triangle"/>
                    <a:tailEnd type="triangle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77" name="Espace réservé du texte 6">
                    <a:extLst>
                      <a:ext uri="{FF2B5EF4-FFF2-40B4-BE49-F238E27FC236}">
                        <a16:creationId xmlns:a16="http://schemas.microsoft.com/office/drawing/2014/main" id="{59EBE4B9-D8DA-D186-0DC0-E79571B814C3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116988" y="2178344"/>
                    <a:ext cx="772698" cy="405872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rgbClr val="FF0000"/>
                    </a:solidFill>
                  </a:ln>
                </p:spPr>
                <p:txBody>
                  <a:bodyPr>
                    <a:noAutofit/>
                  </a:bodyPr>
                  <a:lstStyle/>
                  <a:p>
                    <a:pPr algn="ctr"/>
                    <a:r>
                      <a:rPr lang="fr-FR" sz="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</a:t>
                    </a:r>
                    <a:r>
                      <a:rPr lang="fr-FR" sz="800" b="1" dirty="0">
                        <a:latin typeface="Times New Roman" pitchFamily="18" charset="0"/>
                        <a:cs typeface="Times New Roman" pitchFamily="18" charset="0"/>
                        <a:sym typeface="Symbol" panose="05050102010706020507" pitchFamily="18" charset="2"/>
                      </a:rPr>
                      <a:t>1</a:t>
                    </a:r>
                    <a:r>
                      <a:rPr lang="fr-FR" sz="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 &gt;</a:t>
                    </a:r>
                    <a:endParaRPr lang="fr-FR" sz="8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cxnSp>
          <p:nvCxnSpPr>
            <p:cNvPr id="1118" name="Connecteur droit avec flèche 1117">
              <a:extLst>
                <a:ext uri="{FF2B5EF4-FFF2-40B4-BE49-F238E27FC236}">
                  <a16:creationId xmlns:a16="http://schemas.microsoft.com/office/drawing/2014/main" id="{49B37E6A-C9B5-D539-602F-42FAD1B74FBB}"/>
                </a:ext>
              </a:extLst>
            </p:cNvPr>
            <p:cNvCxnSpPr>
              <a:stCxn id="1082" idx="3"/>
            </p:cNvCxnSpPr>
            <p:nvPr/>
          </p:nvCxnSpPr>
          <p:spPr>
            <a:xfrm>
              <a:off x="1752369" y="3141601"/>
              <a:ext cx="1624985" cy="38986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9" name="Connecteur droit avec flèche 1118">
              <a:extLst>
                <a:ext uri="{FF2B5EF4-FFF2-40B4-BE49-F238E27FC236}">
                  <a16:creationId xmlns:a16="http://schemas.microsoft.com/office/drawing/2014/main" id="{6AE5CDC6-5039-5FB2-CCBB-F70586B0CC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59169" y="3657362"/>
              <a:ext cx="972030" cy="32099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5" name="Groupe 1124">
            <a:extLst>
              <a:ext uri="{FF2B5EF4-FFF2-40B4-BE49-F238E27FC236}">
                <a16:creationId xmlns:a16="http://schemas.microsoft.com/office/drawing/2014/main" id="{233C07B0-A981-5F72-55F9-5E7DF19EDECA}"/>
              </a:ext>
            </a:extLst>
          </p:cNvPr>
          <p:cNvGrpSpPr/>
          <p:nvPr/>
        </p:nvGrpSpPr>
        <p:grpSpPr>
          <a:xfrm>
            <a:off x="6386412" y="3312381"/>
            <a:ext cx="1963918" cy="832171"/>
            <a:chOff x="6386412" y="3269651"/>
            <a:chExt cx="1963918" cy="832171"/>
          </a:xfrm>
        </p:grpSpPr>
        <p:grpSp>
          <p:nvGrpSpPr>
            <p:cNvPr id="1099" name="Groupe 1098">
              <a:extLst>
                <a:ext uri="{FF2B5EF4-FFF2-40B4-BE49-F238E27FC236}">
                  <a16:creationId xmlns:a16="http://schemas.microsoft.com/office/drawing/2014/main" id="{924B24CD-D70D-9778-31D9-2AEF833EF8BD}"/>
                </a:ext>
              </a:extLst>
            </p:cNvPr>
            <p:cNvGrpSpPr/>
            <p:nvPr/>
          </p:nvGrpSpPr>
          <p:grpSpPr>
            <a:xfrm>
              <a:off x="7050433" y="3269651"/>
              <a:ext cx="1299897" cy="832171"/>
              <a:chOff x="555382" y="2005142"/>
              <a:chExt cx="2534046" cy="1563681"/>
            </a:xfrm>
          </p:grpSpPr>
          <p:sp>
            <p:nvSpPr>
              <p:cNvPr id="1100" name="Rectangle 1099">
                <a:extLst>
                  <a:ext uri="{FF2B5EF4-FFF2-40B4-BE49-F238E27FC236}">
                    <a16:creationId xmlns:a16="http://schemas.microsoft.com/office/drawing/2014/main" id="{5D93D8D2-AD0C-DA74-B1FB-2D8BB117AD64}"/>
                  </a:ext>
                </a:extLst>
              </p:cNvPr>
              <p:cNvSpPr/>
              <p:nvPr/>
            </p:nvSpPr>
            <p:spPr>
              <a:xfrm>
                <a:off x="555382" y="2005142"/>
                <a:ext cx="2534046" cy="156368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grpSp>
            <p:nvGrpSpPr>
              <p:cNvPr id="1101" name="Groupe 1100">
                <a:extLst>
                  <a:ext uri="{FF2B5EF4-FFF2-40B4-BE49-F238E27FC236}">
                    <a16:creationId xmlns:a16="http://schemas.microsoft.com/office/drawing/2014/main" id="{47DBBC7C-9E2F-907A-0A3A-B3C72743FA4F}"/>
                  </a:ext>
                </a:extLst>
              </p:cNvPr>
              <p:cNvGrpSpPr/>
              <p:nvPr/>
            </p:nvGrpSpPr>
            <p:grpSpPr>
              <a:xfrm>
                <a:off x="738798" y="2135120"/>
                <a:ext cx="2328841" cy="1384436"/>
                <a:chOff x="1679829" y="2135120"/>
                <a:chExt cx="2328841" cy="1384436"/>
              </a:xfrm>
            </p:grpSpPr>
            <p:cxnSp>
              <p:nvCxnSpPr>
                <p:cNvPr id="1102" name="Connecteur droit avec flèche 1101">
                  <a:extLst>
                    <a:ext uri="{FF2B5EF4-FFF2-40B4-BE49-F238E27FC236}">
                      <a16:creationId xmlns:a16="http://schemas.microsoft.com/office/drawing/2014/main" id="{965FE03F-CB12-A224-B47B-D86A1A4172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-3360000">
                  <a:off x="2285995" y="2696299"/>
                  <a:ext cx="648000" cy="0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03" name="ZoneTexte 1102">
                  <a:extLst>
                    <a:ext uri="{FF2B5EF4-FFF2-40B4-BE49-F238E27FC236}">
                      <a16:creationId xmlns:a16="http://schemas.microsoft.com/office/drawing/2014/main" id="{6D730A50-5EB1-F446-D2BD-9D1E3D16EA4D}"/>
                    </a:ext>
                  </a:extLst>
                </p:cNvPr>
                <p:cNvSpPr txBox="1"/>
                <p:nvPr/>
              </p:nvSpPr>
              <p:spPr>
                <a:xfrm>
                  <a:off x="1679829" y="2209319"/>
                  <a:ext cx="901376" cy="4048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800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Voie 2</a:t>
                  </a:r>
                </a:p>
              </p:txBody>
            </p:sp>
            <p:sp>
              <p:nvSpPr>
                <p:cNvPr id="1104" name="Organigramme : Stockage à accès direct 1103">
                  <a:extLst>
                    <a:ext uri="{FF2B5EF4-FFF2-40B4-BE49-F238E27FC236}">
                      <a16:creationId xmlns:a16="http://schemas.microsoft.com/office/drawing/2014/main" id="{287C0DC8-E774-AE73-5DBC-A5B4BA49A7D0}"/>
                    </a:ext>
                  </a:extLst>
                </p:cNvPr>
                <p:cNvSpPr/>
                <p:nvPr/>
              </p:nvSpPr>
              <p:spPr>
                <a:xfrm rot="7680000">
                  <a:off x="2787774" y="2181242"/>
                  <a:ext cx="265293" cy="173049"/>
                </a:xfrm>
                <a:prstGeom prst="flowChartMagneticDrum">
                  <a:avLst/>
                </a:prstGeom>
                <a:solidFill>
                  <a:srgbClr val="FFC000"/>
                </a:solidFill>
                <a:ln w="127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/>
                </a:p>
              </p:txBody>
            </p:sp>
            <p:sp>
              <p:nvSpPr>
                <p:cNvPr id="1105" name="Organigramme : Stockage à accès direct 1104">
                  <a:extLst>
                    <a:ext uri="{FF2B5EF4-FFF2-40B4-BE49-F238E27FC236}">
                      <a16:creationId xmlns:a16="http://schemas.microsoft.com/office/drawing/2014/main" id="{24DEDB76-DB26-441E-78F8-D601157ADE7F}"/>
                    </a:ext>
                  </a:extLst>
                </p:cNvPr>
                <p:cNvSpPr/>
                <p:nvPr/>
              </p:nvSpPr>
              <p:spPr>
                <a:xfrm>
                  <a:off x="3512534" y="2885337"/>
                  <a:ext cx="288000" cy="180000"/>
                </a:xfrm>
                <a:prstGeom prst="flowChartMagneticDrum">
                  <a:avLst/>
                </a:prstGeom>
                <a:solidFill>
                  <a:srgbClr val="FFC000"/>
                </a:solidFill>
                <a:ln w="1905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 dirty="0"/>
                </a:p>
              </p:txBody>
            </p:sp>
            <p:sp>
              <p:nvSpPr>
                <p:cNvPr id="1106" name="ZoneTexte 1105">
                  <a:extLst>
                    <a:ext uri="{FF2B5EF4-FFF2-40B4-BE49-F238E27FC236}">
                      <a16:creationId xmlns:a16="http://schemas.microsoft.com/office/drawing/2014/main" id="{D20F1253-8D3D-7CA9-0EB7-D2CFEA9C2120}"/>
                    </a:ext>
                  </a:extLst>
                </p:cNvPr>
                <p:cNvSpPr txBox="1"/>
                <p:nvPr/>
              </p:nvSpPr>
              <p:spPr>
                <a:xfrm>
                  <a:off x="2385282" y="3098065"/>
                  <a:ext cx="958172" cy="4048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800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Voie 1</a:t>
                  </a:r>
                </a:p>
              </p:txBody>
            </p:sp>
            <p:sp>
              <p:nvSpPr>
                <p:cNvPr id="1107" name="Espace réservé du texte 6">
                  <a:extLst>
                    <a:ext uri="{FF2B5EF4-FFF2-40B4-BE49-F238E27FC236}">
                      <a16:creationId xmlns:a16="http://schemas.microsoft.com/office/drawing/2014/main" id="{5EE9558C-E789-E0B2-C00E-7690ABB0CB5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166520" y="3113684"/>
                  <a:ext cx="842150" cy="405872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rgbClr val="FF0000"/>
                  </a:solidFill>
                </a:ln>
              </p:spPr>
              <p:txBody>
                <a:bodyPr>
                  <a:noAutofit/>
                </a:bodyPr>
                <a:lstStyle/>
                <a:p>
                  <a:pPr algn="ctr"/>
                  <a:r>
                    <a:rPr lang="fr-FR" sz="9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</a:t>
                  </a:r>
                  <a:r>
                    <a:rPr lang="fr-FR" sz="1050" b="1" dirty="0">
                      <a:latin typeface="Times New Roman" pitchFamily="18" charset="0"/>
                      <a:cs typeface="Times New Roman" pitchFamily="18" charset="0"/>
                      <a:sym typeface="Symbol" panose="05050102010706020507" pitchFamily="18" charset="2"/>
                    </a:rPr>
                    <a:t>0</a:t>
                  </a:r>
                  <a:r>
                    <a:rPr lang="fr-FR" sz="105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 &gt;</a:t>
                  </a:r>
                  <a:endParaRPr lang="fr-FR" sz="105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257175" indent="-257175" algn="ctr">
                    <a:spcBef>
                      <a:spcPct val="20000"/>
                    </a:spcBef>
                    <a:defRPr/>
                  </a:pPr>
                  <a:r>
                    <a:rPr lang="fr-FR" sz="105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 </a:t>
                  </a:r>
                  <a:endParaRPr lang="fr-FR" sz="105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257175" indent="-257175" algn="ctr">
                    <a:spcBef>
                      <a:spcPct val="20000"/>
                    </a:spcBef>
                    <a:defRPr/>
                  </a:pPr>
                  <a:endParaRPr lang="fr-FR" sz="1350" b="1" dirty="0">
                    <a:solidFill>
                      <a:srgbClr val="FF0000"/>
                    </a:solidFill>
                    <a:latin typeface="Symbol" panose="05050102010706020507" pitchFamily="18" charset="2"/>
                    <a:cs typeface="Times New Roman" pitchFamily="18" charset="0"/>
                  </a:endParaRPr>
                </a:p>
              </p:txBody>
            </p:sp>
            <p:grpSp>
              <p:nvGrpSpPr>
                <p:cNvPr id="1108" name="Groupe 1107">
                  <a:extLst>
                    <a:ext uri="{FF2B5EF4-FFF2-40B4-BE49-F238E27FC236}">
                      <a16:creationId xmlns:a16="http://schemas.microsoft.com/office/drawing/2014/main" id="{4ABC0CC7-6EA2-3BAA-57EB-F757A1769A8F}"/>
                    </a:ext>
                  </a:extLst>
                </p:cNvPr>
                <p:cNvGrpSpPr/>
                <p:nvPr/>
              </p:nvGrpSpPr>
              <p:grpSpPr>
                <a:xfrm>
                  <a:off x="1819926" y="2990300"/>
                  <a:ext cx="1655999" cy="5874"/>
                  <a:chOff x="2743205" y="2448763"/>
                  <a:chExt cx="1655999" cy="5874"/>
                </a:xfrm>
              </p:grpSpPr>
              <p:cxnSp>
                <p:nvCxnSpPr>
                  <p:cNvPr id="1115" name="Connecteur droit avec flèche 1114">
                    <a:extLst>
                      <a:ext uri="{FF2B5EF4-FFF2-40B4-BE49-F238E27FC236}">
                        <a16:creationId xmlns:a16="http://schemas.microsoft.com/office/drawing/2014/main" id="{B6DD9C80-3913-C7E8-AC5E-CBA6C5F175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743205" y="2454637"/>
                    <a:ext cx="1655999" cy="0"/>
                  </a:xfrm>
                  <a:prstGeom prst="straightConnector1">
                    <a:avLst/>
                  </a:prstGeom>
                  <a:ln w="28575">
                    <a:solidFill>
                      <a:srgbClr val="FFC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6" name="Connecteur droit 1115">
                    <a:extLst>
                      <a:ext uri="{FF2B5EF4-FFF2-40B4-BE49-F238E27FC236}">
                        <a16:creationId xmlns:a16="http://schemas.microsoft.com/office/drawing/2014/main" id="{C1F31DB1-44DE-FF35-7BE9-C7803092DE9F}"/>
                      </a:ext>
                    </a:extLst>
                  </p:cNvPr>
                  <p:cNvCxnSpPr/>
                  <p:nvPr/>
                </p:nvCxnSpPr>
                <p:spPr>
                  <a:xfrm>
                    <a:off x="3519459" y="2448763"/>
                    <a:ext cx="195155" cy="0"/>
                  </a:xfrm>
                  <a:prstGeom prst="line">
                    <a:avLst/>
                  </a:prstGeom>
                  <a:ln w="28575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09" name="Groupe 1108">
                  <a:extLst>
                    <a:ext uri="{FF2B5EF4-FFF2-40B4-BE49-F238E27FC236}">
                      <a16:creationId xmlns:a16="http://schemas.microsoft.com/office/drawing/2014/main" id="{90FA6FEE-BE64-7897-E398-15B915F0DB6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304284" y="2815681"/>
                  <a:ext cx="324000" cy="307800"/>
                  <a:chOff x="3075163" y="5255567"/>
                  <a:chExt cx="523695" cy="497510"/>
                </a:xfrm>
              </p:grpSpPr>
              <p:sp>
                <p:nvSpPr>
                  <p:cNvPr id="1113" name="Cube 1112">
                    <a:extLst>
                      <a:ext uri="{FF2B5EF4-FFF2-40B4-BE49-F238E27FC236}">
                        <a16:creationId xmlns:a16="http://schemas.microsoft.com/office/drawing/2014/main" id="{D43D096E-CA1F-B9A2-7FF0-83219F76879B}"/>
                      </a:ext>
                    </a:extLst>
                  </p:cNvPr>
                  <p:cNvSpPr/>
                  <p:nvPr/>
                </p:nvSpPr>
                <p:spPr>
                  <a:xfrm>
                    <a:off x="3075163" y="5255567"/>
                    <a:ext cx="523695" cy="497510"/>
                  </a:xfrm>
                  <a:prstGeom prst="cub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350" dirty="0">
                      <a:noFill/>
                    </a:endParaRPr>
                  </a:p>
                </p:txBody>
              </p:sp>
              <p:cxnSp>
                <p:nvCxnSpPr>
                  <p:cNvPr id="1114" name="Connecteur droit 1113">
                    <a:extLst>
                      <a:ext uri="{FF2B5EF4-FFF2-40B4-BE49-F238E27FC236}">
                        <a16:creationId xmlns:a16="http://schemas.microsoft.com/office/drawing/2014/main" id="{2680DF42-0F1C-C529-5D5B-BACFA6C44313}"/>
                      </a:ext>
                    </a:extLst>
                  </p:cNvPr>
                  <p:cNvCxnSpPr/>
                  <p:nvPr/>
                </p:nvCxnSpPr>
                <p:spPr>
                  <a:xfrm>
                    <a:off x="3206087" y="5255567"/>
                    <a:ext cx="261847" cy="12437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10" name="Connecteur droit avec flèche 1109">
                  <a:extLst>
                    <a:ext uri="{FF2B5EF4-FFF2-40B4-BE49-F238E27FC236}">
                      <a16:creationId xmlns:a16="http://schemas.microsoft.com/office/drawing/2014/main" id="{DF7C56B0-F449-8BD7-8D39-54DD0864D0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160000">
                  <a:off x="2952504" y="2774250"/>
                  <a:ext cx="0" cy="43200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prstDash val="sysDot"/>
                  <a:headEnd type="triangle"/>
                  <a:tailEnd type="triangle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111" name="Connecteur droit avec flèche 1110">
                  <a:extLst>
                    <a:ext uri="{FF2B5EF4-FFF2-40B4-BE49-F238E27FC236}">
                      <a16:creationId xmlns:a16="http://schemas.microsoft.com/office/drawing/2014/main" id="{80ED0A9A-4793-A6CD-6ADD-C02864301C65}"/>
                    </a:ext>
                  </a:extLst>
                </p:cNvPr>
                <p:cNvCxnSpPr/>
                <p:nvPr/>
              </p:nvCxnSpPr>
              <p:spPr>
                <a:xfrm>
                  <a:off x="2702453" y="2337763"/>
                  <a:ext cx="0" cy="43200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prstDash val="sysDot"/>
                  <a:headEnd type="triangle"/>
                  <a:tailEnd type="triangle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1112" name="Espace réservé du texte 6">
                  <a:extLst>
                    <a:ext uri="{FF2B5EF4-FFF2-40B4-BE49-F238E27FC236}">
                      <a16:creationId xmlns:a16="http://schemas.microsoft.com/office/drawing/2014/main" id="{0AD98582-EB7F-E2EE-6004-0200564D56F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116988" y="2178344"/>
                  <a:ext cx="772698" cy="405872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rgbClr val="FF0000"/>
                  </a:solidFill>
                </a:ln>
              </p:spPr>
              <p:txBody>
                <a:bodyPr>
                  <a:noAutofit/>
                </a:bodyPr>
                <a:lstStyle/>
                <a:p>
                  <a:pPr algn="ctr"/>
                  <a:r>
                    <a:rPr lang="fr-FR" sz="8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</a:t>
                  </a:r>
                  <a:r>
                    <a:rPr lang="fr-FR" sz="800" b="1" dirty="0">
                      <a:latin typeface="Times New Roman" pitchFamily="18" charset="0"/>
                      <a:cs typeface="Times New Roman" pitchFamily="18" charset="0"/>
                      <a:sym typeface="Symbol" panose="05050102010706020507" pitchFamily="18" charset="2"/>
                    </a:rPr>
                    <a:t>1</a:t>
                  </a:r>
                  <a:r>
                    <a:rPr lang="fr-FR" sz="8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 &gt;</a:t>
                  </a:r>
                  <a:endParaRPr lang="fr-FR" sz="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cxnSp>
          <p:nvCxnSpPr>
            <p:cNvPr id="1122" name="Connecteur droit avec flèche 1121">
              <a:extLst>
                <a:ext uri="{FF2B5EF4-FFF2-40B4-BE49-F238E27FC236}">
                  <a16:creationId xmlns:a16="http://schemas.microsoft.com/office/drawing/2014/main" id="{EE52868E-7AE5-E6AB-CD45-23AA58EDE6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86412" y="3657362"/>
              <a:ext cx="668602" cy="1194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0" name="Groupe 1129">
            <a:extLst>
              <a:ext uri="{FF2B5EF4-FFF2-40B4-BE49-F238E27FC236}">
                <a16:creationId xmlns:a16="http://schemas.microsoft.com/office/drawing/2014/main" id="{48CABBDE-2B78-067E-F021-ECFC4D8C53E3}"/>
              </a:ext>
            </a:extLst>
          </p:cNvPr>
          <p:cNvGrpSpPr/>
          <p:nvPr/>
        </p:nvGrpSpPr>
        <p:grpSpPr>
          <a:xfrm>
            <a:off x="298938" y="3079203"/>
            <a:ext cx="7080840" cy="2345266"/>
            <a:chOff x="298938" y="3079203"/>
            <a:chExt cx="7080840" cy="2345266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1387A8EA-C7EA-27B5-DB73-56E227223769}"/>
                </a:ext>
              </a:extLst>
            </p:cNvPr>
            <p:cNvGrpSpPr/>
            <p:nvPr/>
          </p:nvGrpSpPr>
          <p:grpSpPr>
            <a:xfrm>
              <a:off x="298938" y="4224514"/>
              <a:ext cx="3525717" cy="1199955"/>
              <a:chOff x="298938" y="4224514"/>
              <a:chExt cx="3525717" cy="1199955"/>
            </a:xfrm>
          </p:grpSpPr>
          <p:grpSp>
            <p:nvGrpSpPr>
              <p:cNvPr id="22" name="Groupe 21">
                <a:extLst>
                  <a:ext uri="{FF2B5EF4-FFF2-40B4-BE49-F238E27FC236}">
                    <a16:creationId xmlns:a16="http://schemas.microsoft.com/office/drawing/2014/main" id="{06617B82-BA12-EBAA-959D-C7F0C9F474FD}"/>
                  </a:ext>
                </a:extLst>
              </p:cNvPr>
              <p:cNvGrpSpPr/>
              <p:nvPr/>
            </p:nvGrpSpPr>
            <p:grpSpPr>
              <a:xfrm>
                <a:off x="298938" y="4488469"/>
                <a:ext cx="3100202" cy="936000"/>
                <a:chOff x="298938" y="4163152"/>
                <a:chExt cx="3100202" cy="936000"/>
              </a:xfrm>
            </p:grpSpPr>
            <p:sp>
              <p:nvSpPr>
                <p:cNvPr id="13" name="ZoneTexte 12">
                  <a:extLst>
                    <a:ext uri="{FF2B5EF4-FFF2-40B4-BE49-F238E27FC236}">
                      <a16:creationId xmlns:a16="http://schemas.microsoft.com/office/drawing/2014/main" id="{254AB124-1DD9-2DAC-FB4E-5AF25FA1C26C}"/>
                    </a:ext>
                  </a:extLst>
                </p:cNvPr>
                <p:cNvSpPr txBox="1"/>
                <p:nvPr/>
              </p:nvSpPr>
              <p:spPr>
                <a:xfrm>
                  <a:off x="298938" y="4163152"/>
                  <a:ext cx="2037006" cy="936000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fr-FR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Source de photons: </a:t>
                  </a:r>
                </a:p>
                <a:p>
                  <a:pPr marL="285750" indent="-285750" algn="just">
                    <a:buFontTx/>
                    <a:buChar char="-"/>
                  </a:pPr>
                  <a:r>
                    <a:rPr lang="fr-FR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intriqués </a:t>
                  </a:r>
                  <a:r>
                    <a:rPr lang="fr-FR" b="1" i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fr-FR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et </a:t>
                  </a:r>
                  <a:r>
                    <a:rPr lang="fr-FR" b="1" i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endParaRPr lang="fr-FR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0" name="Connecteur droit avec flèche 19">
                  <a:extLst>
                    <a:ext uri="{FF2B5EF4-FFF2-40B4-BE49-F238E27FC236}">
                      <a16:creationId xmlns:a16="http://schemas.microsoft.com/office/drawing/2014/main" id="{975329F5-CE26-DC77-F88C-125B2EAA54B0}"/>
                    </a:ext>
                  </a:extLst>
                </p:cNvPr>
                <p:cNvCxnSpPr>
                  <a:cxnSpLocks/>
                  <a:stCxn id="13" idx="3"/>
                </p:cNvCxnSpPr>
                <p:nvPr/>
              </p:nvCxnSpPr>
              <p:spPr>
                <a:xfrm flipV="1">
                  <a:off x="2335944" y="4501829"/>
                  <a:ext cx="1063196" cy="1293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C3DB878F-3198-265C-5558-2EDA37F4ACC8}"/>
                  </a:ext>
                </a:extLst>
              </p:cNvPr>
              <p:cNvSpPr txBox="1"/>
              <p:nvPr/>
            </p:nvSpPr>
            <p:spPr>
              <a:xfrm>
                <a:off x="3499337" y="4224514"/>
                <a:ext cx="216000" cy="288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70C4E6DE-6D65-C479-5BBE-C99F77618B12}"/>
                  </a:ext>
                </a:extLst>
              </p:cNvPr>
              <p:cNvSpPr txBox="1"/>
              <p:nvPr/>
            </p:nvSpPr>
            <p:spPr>
              <a:xfrm>
                <a:off x="3598984" y="4807737"/>
                <a:ext cx="225671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</p:grpSp>
        <p:sp>
          <p:nvSpPr>
            <p:cNvPr id="1126" name="ZoneTexte 1125">
              <a:extLst>
                <a:ext uri="{FF2B5EF4-FFF2-40B4-BE49-F238E27FC236}">
                  <a16:creationId xmlns:a16="http://schemas.microsoft.com/office/drawing/2014/main" id="{28336E6F-73D2-2743-4D68-519BE0AC198E}"/>
                </a:ext>
              </a:extLst>
            </p:cNvPr>
            <p:cNvSpPr txBox="1"/>
            <p:nvPr/>
          </p:nvSpPr>
          <p:spPr>
            <a:xfrm flipH="1">
              <a:off x="7091778" y="3645335"/>
              <a:ext cx="2880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129" name="ZoneTexte 1128">
              <a:extLst>
                <a:ext uri="{FF2B5EF4-FFF2-40B4-BE49-F238E27FC236}">
                  <a16:creationId xmlns:a16="http://schemas.microsoft.com/office/drawing/2014/main" id="{7284A727-7A93-FAB8-6AE6-07E7F9BCF75E}"/>
                </a:ext>
              </a:extLst>
            </p:cNvPr>
            <p:cNvSpPr txBox="1"/>
            <p:nvPr/>
          </p:nvSpPr>
          <p:spPr>
            <a:xfrm flipH="1">
              <a:off x="485925" y="3079203"/>
              <a:ext cx="288000" cy="36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8108A42F-895D-047B-036E-80168F1AAF57}"/>
              </a:ext>
            </a:extLst>
          </p:cNvPr>
          <p:cNvGrpSpPr/>
          <p:nvPr/>
        </p:nvGrpSpPr>
        <p:grpSpPr>
          <a:xfrm>
            <a:off x="332466" y="3094443"/>
            <a:ext cx="7117416" cy="2291051"/>
            <a:chOff x="262362" y="3079203"/>
            <a:chExt cx="7117416" cy="2291051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7C0BE2DA-E4A1-7D40-5CD3-5AA1C8098DF8}"/>
                </a:ext>
              </a:extLst>
            </p:cNvPr>
            <p:cNvGrpSpPr/>
            <p:nvPr/>
          </p:nvGrpSpPr>
          <p:grpSpPr>
            <a:xfrm>
              <a:off x="262362" y="4178794"/>
              <a:ext cx="3562293" cy="1191460"/>
              <a:chOff x="262362" y="4178794"/>
              <a:chExt cx="3562293" cy="1191460"/>
            </a:xfrm>
          </p:grpSpPr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D4437C58-1B04-0052-6971-25C9D2BCFA46}"/>
                  </a:ext>
                </a:extLst>
              </p:cNvPr>
              <p:cNvSpPr txBox="1"/>
              <p:nvPr/>
            </p:nvSpPr>
            <p:spPr>
              <a:xfrm>
                <a:off x="262362" y="5046254"/>
                <a:ext cx="1908000" cy="324000"/>
              </a:xfrm>
              <a:prstGeom prst="rect">
                <a:avLst/>
              </a:prstGeom>
              <a:solidFill>
                <a:srgbClr val="FFFF00"/>
              </a:solidFill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FR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  </a:t>
                </a:r>
                <a:r>
                  <a:rPr lang="fr-FR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fr-FR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à téléporter. </a:t>
                </a: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F25D4F07-284C-4D89-AF87-EF27032EF86D}"/>
                  </a:ext>
                </a:extLst>
              </p:cNvPr>
              <p:cNvSpPr txBox="1"/>
              <p:nvPr/>
            </p:nvSpPr>
            <p:spPr>
              <a:xfrm>
                <a:off x="3462761" y="4178794"/>
                <a:ext cx="252000" cy="324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99B738ED-FBA9-99BA-03A4-3281EFC3BF46}"/>
                  </a:ext>
                </a:extLst>
              </p:cNvPr>
              <p:cNvSpPr txBox="1"/>
              <p:nvPr/>
            </p:nvSpPr>
            <p:spPr>
              <a:xfrm>
                <a:off x="3598984" y="4807737"/>
                <a:ext cx="225671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29F940A2-2DF1-EF8A-F860-ABF56E2D40D1}"/>
                  </a:ext>
                </a:extLst>
              </p:cNvPr>
              <p:cNvSpPr txBox="1"/>
              <p:nvPr/>
            </p:nvSpPr>
            <p:spPr>
              <a:xfrm>
                <a:off x="3195357" y="4185710"/>
                <a:ext cx="252000" cy="324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33DD8414-EF21-2C36-FE6D-BE3E3E71C61D}"/>
                </a:ext>
              </a:extLst>
            </p:cNvPr>
            <p:cNvSpPr txBox="1"/>
            <p:nvPr/>
          </p:nvSpPr>
          <p:spPr>
            <a:xfrm flipH="1">
              <a:off x="7091778" y="3645335"/>
              <a:ext cx="2880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CD75F890-A605-DBAB-4204-2B45DD629168}"/>
                </a:ext>
              </a:extLst>
            </p:cNvPr>
            <p:cNvSpPr txBox="1"/>
            <p:nvPr/>
          </p:nvSpPr>
          <p:spPr>
            <a:xfrm flipH="1">
              <a:off x="498001" y="3911374"/>
              <a:ext cx="2880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BB7BE146-D68B-88A1-6BC0-CFDCD0D5EFCA}"/>
                </a:ext>
              </a:extLst>
            </p:cNvPr>
            <p:cNvSpPr txBox="1"/>
            <p:nvPr/>
          </p:nvSpPr>
          <p:spPr>
            <a:xfrm flipH="1">
              <a:off x="485925" y="3079203"/>
              <a:ext cx="288000" cy="36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795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 animBg="1"/>
      <p:bldP spid="10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6B4D6BF-CE36-650C-32BD-6A1A9110B8B3}"/>
              </a:ext>
            </a:extLst>
          </p:cNvPr>
          <p:cNvSpPr txBox="1"/>
          <p:nvPr/>
        </p:nvSpPr>
        <p:spPr>
          <a:xfrm>
            <a:off x="432000" y="523055"/>
            <a:ext cx="828000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problème dans le cas de la </a:t>
            </a:r>
          </a:p>
          <a:p>
            <a:pPr algn="ctr"/>
            <a:r>
              <a:rPr lang="fr-FR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téléportation quantique.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C8449F0-B247-18C8-ABA1-1E6A2F724117}"/>
              </a:ext>
            </a:extLst>
          </p:cNvPr>
          <p:cNvSpPr txBox="1"/>
          <p:nvPr/>
        </p:nvSpPr>
        <p:spPr>
          <a:xfrm>
            <a:off x="432000" y="1890439"/>
            <a:ext cx="82800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 sont deux photons intriqués qui constituent la liaison entre Alice et Bob, laquelle liaison permet la téléportation d’un Qubit.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DBB033D-A55D-CEBA-AF26-BAE3E0E7C8EB}"/>
              </a:ext>
            </a:extLst>
          </p:cNvPr>
          <p:cNvSpPr txBox="1"/>
          <p:nvPr/>
        </p:nvSpPr>
        <p:spPr>
          <a:xfrm>
            <a:off x="432000" y="4859651"/>
            <a:ext cx="8280000" cy="756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Transfert préalable qui s’accompagnera </a:t>
            </a:r>
            <a:r>
              <a:rPr lang="fr-FR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pertes de photons</a:t>
            </a:r>
            <a:r>
              <a:rPr lang="fr-FR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dans les fibres ou dans l’atmosphère si Alice et Bob sont séparés par de </a:t>
            </a:r>
            <a:r>
              <a:rPr lang="fr-F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longues distances</a:t>
            </a:r>
            <a:r>
              <a:rPr lang="fr-FR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2E95ADD-A330-3040-E572-66F19540C798}"/>
              </a:ext>
            </a:extLst>
          </p:cNvPr>
          <p:cNvGrpSpPr/>
          <p:nvPr/>
        </p:nvGrpSpPr>
        <p:grpSpPr>
          <a:xfrm>
            <a:off x="432000" y="2722704"/>
            <a:ext cx="8280000" cy="1980000"/>
            <a:chOff x="432000" y="2986476"/>
            <a:chExt cx="8280000" cy="1980000"/>
          </a:xfrm>
        </p:grpSpPr>
        <p:pic>
          <p:nvPicPr>
            <p:cNvPr id="1028" name="Picture 4" descr="Mauritanie : bientôt 1600 kilomètres de fibres optiques pour renforcer le  réseau national – Sahel-Elite (Bamako-Mali)">
              <a:extLst>
                <a:ext uri="{FF2B5EF4-FFF2-40B4-BE49-F238E27FC236}">
                  <a16:creationId xmlns:a16="http://schemas.microsoft.com/office/drawing/2014/main" id="{C86F5B93-BBAF-E5B1-769D-9D23385B18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00" y="3006342"/>
              <a:ext cx="3462485" cy="1938992"/>
            </a:xfrm>
            <a:prstGeom prst="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La chine réalise la première communication sécurisée par cryptographie  quantique basée sur l'intrication depuis un satellite sur 1 120 kilomètres  - Space &amp; Cybersecurity Info">
              <a:extLst>
                <a:ext uri="{FF2B5EF4-FFF2-40B4-BE49-F238E27FC236}">
                  <a16:creationId xmlns:a16="http://schemas.microsoft.com/office/drawing/2014/main" id="{85FE7FBE-78A9-7CF0-84DC-CC5ADA6DF5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0348" y="3006341"/>
              <a:ext cx="3231652" cy="1938991"/>
            </a:xfrm>
            <a:prstGeom prst="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53F0CC24-A24D-3262-FE2A-F642EDEDA121}"/>
                </a:ext>
              </a:extLst>
            </p:cNvPr>
            <p:cNvSpPr txBox="1"/>
            <p:nvPr/>
          </p:nvSpPr>
          <p:spPr>
            <a:xfrm>
              <a:off x="3348000" y="2986476"/>
              <a:ext cx="2448000" cy="1980000"/>
            </a:xfrm>
            <a:prstGeom prst="rect">
              <a:avLst/>
            </a:prstGeom>
            <a:solidFill>
              <a:srgbClr val="FFFF00"/>
            </a:solidFill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fr-FR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Les photons intriqués sont envoyés à Alice et Bob au moyen de fibres optiques ou par satellite. </a:t>
              </a: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7730B9A5-53F5-EB00-B84D-92F0F5FDACAA}"/>
              </a:ext>
            </a:extLst>
          </p:cNvPr>
          <p:cNvSpPr txBox="1"/>
          <p:nvPr/>
        </p:nvSpPr>
        <p:spPr>
          <a:xfrm>
            <a:off x="432000" y="5771812"/>
            <a:ext cx="8280000" cy="400110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D’où, dans le cas des longues distances, la nécessité de prévoir des « relais ».</a:t>
            </a:r>
          </a:p>
        </p:txBody>
      </p:sp>
    </p:spTree>
    <p:extLst>
      <p:ext uri="{BB962C8B-B14F-4D97-AF65-F5344CB8AC3E}">
        <p14:creationId xmlns:p14="http://schemas.microsoft.com/office/powerpoint/2010/main" val="177747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47C6BDC-492D-7E4F-F6F5-D92CFC0DAFE3}"/>
              </a:ext>
            </a:extLst>
          </p:cNvPr>
          <p:cNvSpPr txBox="1"/>
          <p:nvPr/>
        </p:nvSpPr>
        <p:spPr>
          <a:xfrm>
            <a:off x="432000" y="523055"/>
            <a:ext cx="828000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L’actualité scientifique concernant l’internet quantique.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709E13-E2F0-3212-BC3A-0A370FF91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000" y="1770053"/>
            <a:ext cx="8280000" cy="155415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effectLst/>
        </p:spPr>
        <p:txBody>
          <a:bodyPr vert="horz" wrap="square" lIns="0" tIns="253920" rIns="0" bIns="12696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fr-FR" altLang="fr-FR" sz="1600" b="0" i="0" strike="noStrike" cap="none" normalizeH="0" baseline="0" dirty="0">
                <a:ln>
                  <a:noFill/>
                </a:ln>
                <a:solidFill>
                  <a:srgbClr val="376FAA"/>
                </a:solidFill>
                <a:effectLst/>
                <a:latin typeface="Helvetica Neue"/>
                <a:hlinkClick r:id="rId2"/>
              </a:rPr>
              <a:t> </a:t>
            </a: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376FAA"/>
                </a:solidFill>
                <a:effectLst/>
                <a:latin typeface="Helvetica Neue"/>
                <a:hlinkClick r:id="rId2"/>
              </a:rPr>
              <a:t>Nature.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Helvetica Neue"/>
              </a:rPr>
              <a:t> ;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Helvetica Neue"/>
              </a:rPr>
              <a:t>605</a:t>
            </a:r>
            <a:r>
              <a:rPr lang="fr-FR" altLang="fr-FR" sz="1600" dirty="0">
                <a:solidFill>
                  <a:srgbClr val="212121"/>
                </a:solidFill>
                <a:latin typeface="Helvetica Neue"/>
              </a:rPr>
              <a:t>,  663–668 (</a:t>
            </a:r>
            <a:r>
              <a:rPr lang="fr-FR" altLang="fr-FR" sz="1600" b="1" dirty="0">
                <a:solidFill>
                  <a:srgbClr val="FF0000"/>
                </a:solidFill>
                <a:latin typeface="Helvetica Neue"/>
              </a:rPr>
              <a:t>2022</a:t>
            </a:r>
            <a:r>
              <a:rPr lang="fr-FR" altLang="fr-FR" sz="1600" dirty="0">
                <a:solidFill>
                  <a:srgbClr val="212121"/>
                </a:solidFill>
                <a:latin typeface="Helvetica Neue"/>
              </a:rPr>
              <a:t>)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Helvetica Neue"/>
              </a:rPr>
              <a:t>			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Helvetica Neue"/>
              </a:rPr>
              <a:t>Published online 2022 May 25.</a:t>
            </a:r>
          </a:p>
          <a:p>
            <a:pPr algn="ctr"/>
            <a:r>
              <a:rPr lang="en-US" sz="1200" b="0" i="0" dirty="0">
                <a:solidFill>
                  <a:srgbClr val="212121"/>
                </a:solidFill>
                <a:effectLst/>
                <a:latin typeface="Helvetica Neue"/>
              </a:rPr>
              <a:t> </a:t>
            </a:r>
          </a:p>
          <a:p>
            <a:pPr algn="ctr"/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Qubit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teleportation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between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 non-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neighbouring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nodes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 in a quantum network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400" b="0" i="0" u="sng" strike="noStrike" cap="none" normalizeH="0" baseline="0" dirty="0">
              <a:ln>
                <a:noFill/>
              </a:ln>
              <a:solidFill>
                <a:srgbClr val="376FAA"/>
              </a:solidFill>
              <a:effectLst/>
              <a:latin typeface="Helvetica Neue"/>
              <a:hlinkClick r:id="rId3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sng" strike="noStrike" cap="none" normalizeH="0" baseline="0" dirty="0">
                <a:ln>
                  <a:noFill/>
                </a:ln>
                <a:solidFill>
                  <a:srgbClr val="376FAA"/>
                </a:solidFill>
                <a:effectLst/>
                <a:latin typeface="Helvetica Neue"/>
                <a:hlinkClick r:id="rId3"/>
              </a:rPr>
              <a:t>S. L. N. Hermans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Helvetica Neue"/>
              </a:rPr>
              <a:t>,</a:t>
            </a:r>
            <a:r>
              <a:rPr kumimoji="0" lang="fr-FR" altLang="fr-FR" sz="1400" b="0" i="0" u="none" strike="noStrike" cap="none" normalizeH="0" baseline="30000" dirty="0">
                <a:ln>
                  <a:noFill/>
                </a:ln>
                <a:solidFill>
                  <a:srgbClr val="212121"/>
                </a:solidFill>
                <a:effectLst/>
                <a:latin typeface="Helvetica Neue"/>
              </a:rPr>
              <a:t>#1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Helvetica Neue"/>
              </a:rPr>
              <a:t> </a:t>
            </a:r>
            <a:r>
              <a:rPr kumimoji="0" lang="fr-FR" altLang="fr-FR" sz="1400" b="0" i="0" u="sng" strike="noStrike" cap="none" normalizeH="0" baseline="0" dirty="0">
                <a:ln>
                  <a:noFill/>
                </a:ln>
                <a:solidFill>
                  <a:srgbClr val="376FAA"/>
                </a:solidFill>
                <a:effectLst/>
                <a:latin typeface="Helvetica Neue"/>
                <a:hlinkClick r:id="rId4"/>
              </a:rPr>
              <a:t>M. Pompili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Helvetica Neue"/>
              </a:rPr>
              <a:t>,</a:t>
            </a:r>
            <a:r>
              <a:rPr kumimoji="0" lang="fr-FR" altLang="fr-FR" sz="1400" b="0" i="0" u="none" strike="noStrike" cap="none" normalizeH="0" baseline="30000" dirty="0">
                <a:ln>
                  <a:noFill/>
                </a:ln>
                <a:solidFill>
                  <a:srgbClr val="212121"/>
                </a:solidFill>
                <a:effectLst/>
                <a:latin typeface="Helvetica Neue"/>
              </a:rPr>
              <a:t>#1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Helvetica Neue"/>
              </a:rPr>
              <a:t> </a:t>
            </a:r>
            <a:r>
              <a:rPr kumimoji="0" lang="fr-FR" altLang="fr-FR" sz="1400" b="0" i="0" u="sng" strike="noStrike" cap="none" normalizeH="0" baseline="0" dirty="0">
                <a:ln>
                  <a:noFill/>
                </a:ln>
                <a:solidFill>
                  <a:srgbClr val="376FAA"/>
                </a:solidFill>
                <a:effectLst/>
                <a:latin typeface="Helvetica Neue"/>
                <a:hlinkClick r:id="rId5"/>
              </a:rPr>
              <a:t>H. K. C. Beukers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Helvetica Neue"/>
              </a:rPr>
              <a:t>,</a:t>
            </a:r>
            <a:r>
              <a:rPr kumimoji="0" lang="fr-FR" altLang="fr-FR" sz="1400" b="0" i="0" u="none" strike="noStrike" cap="none" normalizeH="0" baseline="30000" dirty="0">
                <a:ln>
                  <a:noFill/>
                </a:ln>
                <a:solidFill>
                  <a:srgbClr val="212121"/>
                </a:solidFill>
                <a:effectLst/>
                <a:latin typeface="Helvetica Neue"/>
              </a:rPr>
              <a:t>1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Helvetica Neue"/>
              </a:rPr>
              <a:t> </a:t>
            </a:r>
            <a:r>
              <a:rPr kumimoji="0" lang="fr-FR" altLang="fr-FR" sz="1400" b="0" i="0" u="sng" strike="noStrike" cap="none" normalizeH="0" baseline="0" dirty="0">
                <a:ln>
                  <a:noFill/>
                </a:ln>
                <a:solidFill>
                  <a:srgbClr val="376FAA"/>
                </a:solidFill>
                <a:effectLst/>
                <a:latin typeface="Helvetica Neue"/>
                <a:hlinkClick r:id="rId6"/>
              </a:rPr>
              <a:t>S. Baier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Helvetica Neue"/>
              </a:rPr>
              <a:t>,</a:t>
            </a:r>
            <a:r>
              <a:rPr kumimoji="0" lang="fr-FR" altLang="fr-FR" sz="1400" b="0" i="0" u="none" strike="noStrike" cap="none" normalizeH="0" baseline="30000" dirty="0">
                <a:ln>
                  <a:noFill/>
                </a:ln>
                <a:solidFill>
                  <a:srgbClr val="212121"/>
                </a:solidFill>
                <a:effectLst/>
                <a:latin typeface="Helvetica Neue"/>
              </a:rPr>
              <a:t>1,2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Helvetica Neue"/>
              </a:rPr>
              <a:t> </a:t>
            </a:r>
            <a:r>
              <a:rPr kumimoji="0" lang="fr-FR" altLang="fr-FR" sz="1400" b="0" i="0" u="sng" strike="noStrike" cap="none" normalizeH="0" baseline="0" dirty="0">
                <a:ln>
                  <a:noFill/>
                </a:ln>
                <a:solidFill>
                  <a:srgbClr val="376FAA"/>
                </a:solidFill>
                <a:effectLst/>
                <a:latin typeface="Helvetica Neue"/>
                <a:hlinkClick r:id="rId7"/>
              </a:rPr>
              <a:t>J. Borregaard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Helvetica Neue"/>
              </a:rPr>
              <a:t>,</a:t>
            </a:r>
            <a:r>
              <a:rPr kumimoji="0" lang="fr-FR" altLang="fr-FR" sz="1400" b="0" i="0" u="none" strike="noStrike" cap="none" normalizeH="0" baseline="30000" dirty="0">
                <a:ln>
                  <a:noFill/>
                </a:ln>
                <a:solidFill>
                  <a:srgbClr val="212121"/>
                </a:solidFill>
                <a:effectLst/>
                <a:latin typeface="Helvetica Neue"/>
              </a:rPr>
              <a:t>1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Helvetica Neue"/>
              </a:rPr>
              <a:t> and </a:t>
            </a:r>
            <a:r>
              <a:rPr kumimoji="0" lang="fr-FR" altLang="fr-FR" sz="1400" b="0" i="0" u="sng" strike="noStrike" cap="none" normalizeH="0" baseline="0" dirty="0">
                <a:ln>
                  <a:noFill/>
                </a:ln>
                <a:solidFill>
                  <a:srgbClr val="376FAA"/>
                </a:solidFill>
                <a:effectLst/>
                <a:latin typeface="Helvetica Neue"/>
                <a:hlinkClick r:id="rId8"/>
              </a:rPr>
              <a:t>R. Hanson</a:t>
            </a:r>
            <a:r>
              <a:rPr kumimoji="0" lang="fr-FR" altLang="fr-FR" sz="1400" b="0" i="0" u="none" strike="noStrike" cap="none" normalizeH="0" baseline="30000" dirty="0">
                <a:ln>
                  <a:noFill/>
                </a:ln>
                <a:solidFill>
                  <a:srgbClr val="212121"/>
                </a:solidFill>
                <a:effectLst/>
                <a:latin typeface="Helvetica Neue"/>
              </a:rPr>
              <a:t> 1  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782FEE2-A488-74CD-3863-99605F3E0234}"/>
              </a:ext>
            </a:extLst>
          </p:cNvPr>
          <p:cNvGrpSpPr/>
          <p:nvPr/>
        </p:nvGrpSpPr>
        <p:grpSpPr>
          <a:xfrm>
            <a:off x="432000" y="3346725"/>
            <a:ext cx="8280000" cy="3240000"/>
            <a:chOff x="432000" y="3346725"/>
            <a:chExt cx="8280000" cy="3240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CCBBACE-E328-A142-DD4C-B609DF99D758}"/>
                </a:ext>
              </a:extLst>
            </p:cNvPr>
            <p:cNvSpPr/>
            <p:nvPr/>
          </p:nvSpPr>
          <p:spPr>
            <a:xfrm>
              <a:off x="432000" y="3346725"/>
              <a:ext cx="8280000" cy="32400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8571646B-1071-EE10-E26F-81AEBA9CC6EC}"/>
                </a:ext>
              </a:extLst>
            </p:cNvPr>
            <p:cNvGrpSpPr/>
            <p:nvPr/>
          </p:nvGrpSpPr>
          <p:grpSpPr>
            <a:xfrm>
              <a:off x="504000" y="3406427"/>
              <a:ext cx="8136000" cy="1523985"/>
              <a:chOff x="432001" y="1305064"/>
              <a:chExt cx="8219357" cy="1523985"/>
            </a:xfrm>
          </p:grpSpPr>
          <p:pic>
            <p:nvPicPr>
              <p:cNvPr id="9" name="Picture 8" descr="CEA">
                <a:extLst>
                  <a:ext uri="{FF2B5EF4-FFF2-40B4-BE49-F238E27FC236}">
                    <a16:creationId xmlns:a16="http://schemas.microsoft.com/office/drawing/2014/main" id="{5883215D-B5E9-D16D-738B-DD63F019BD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39358" y="1317049"/>
                <a:ext cx="1512000" cy="151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DEF075A-CF7B-2278-DB52-8EEDC6FA74EF}"/>
                  </a:ext>
                </a:extLst>
              </p:cNvPr>
              <p:cNvSpPr txBox="1"/>
              <p:nvPr/>
            </p:nvSpPr>
            <p:spPr>
              <a:xfrm>
                <a:off x="2797157" y="1310079"/>
                <a:ext cx="4572000" cy="150810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algn="l" fontAlgn="base"/>
                <a:r>
                  <a:rPr lang="fr-FR" sz="2000" b="0" i="0" cap="all" dirty="0">
                    <a:solidFill>
                      <a:srgbClr val="7B0B79"/>
                    </a:solidFill>
                    <a:effectLst/>
                    <a:latin typeface="FontFace"/>
                  </a:rPr>
                  <a:t>L'ESSENTIEL SUR...</a:t>
                </a:r>
              </a:p>
              <a:p>
                <a:pPr algn="l" fontAlgn="base"/>
                <a:r>
                  <a:rPr lang="fr-FR" sz="2800" b="0" i="0" dirty="0">
                    <a:solidFill>
                      <a:srgbClr val="353535"/>
                    </a:solidFill>
                    <a:effectLst/>
                    <a:latin typeface="FontFace"/>
                  </a:rPr>
                  <a:t>La cryptographie et la communication quantiques</a:t>
                </a:r>
              </a:p>
              <a:p>
                <a:pPr fontAlgn="base"/>
                <a:r>
                  <a:rPr lang="fr-FR" sz="1600" b="0" i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</a:rPr>
                  <a:t>Publié le 12 février 2021</a:t>
                </a:r>
                <a:endParaRPr lang="fr-FR" sz="1600" i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11" name="Picture 6">
                <a:extLst>
                  <a:ext uri="{FF2B5EF4-FFF2-40B4-BE49-F238E27FC236}">
                    <a16:creationId xmlns:a16="http://schemas.microsoft.com/office/drawing/2014/main" id="{290D0092-BDF4-99E9-375D-3CF4B75B09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01" y="1305064"/>
                <a:ext cx="2379177" cy="151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97B1EDAD-D58F-6934-A3B3-B706E9597441}"/>
                </a:ext>
              </a:extLst>
            </p:cNvPr>
            <p:cNvSpPr txBox="1"/>
            <p:nvPr/>
          </p:nvSpPr>
          <p:spPr>
            <a:xfrm>
              <a:off x="468000" y="4998815"/>
              <a:ext cx="8208000" cy="156966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fr-FR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 Il </a:t>
              </a:r>
              <a:r>
                <a:rPr lang="fr-FR" sz="24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n’existe encore pas de relais et répéteurs qui permettraient de téléporter ou stocker des états intriqués photoniques en deux endroits distants, puis de synchroniser la réémission des photons</a:t>
              </a:r>
              <a:r>
                <a:rPr lang="fr-FR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r>
                <a:rPr lang="fr-FR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8D7C9618-AA22-0AF8-DA17-7E446077FEE8}"/>
              </a:ext>
            </a:extLst>
          </p:cNvPr>
          <p:cNvSpPr txBox="1"/>
          <p:nvPr/>
        </p:nvSpPr>
        <p:spPr>
          <a:xfrm>
            <a:off x="468000" y="2474960"/>
            <a:ext cx="8208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Téléportation d’un Qubit entre les deux nœuds non voisins d’un réseau quantique</a:t>
            </a:r>
          </a:p>
        </p:txBody>
      </p:sp>
    </p:spTree>
    <p:extLst>
      <p:ext uri="{BB962C8B-B14F-4D97-AF65-F5344CB8AC3E}">
        <p14:creationId xmlns:p14="http://schemas.microsoft.com/office/powerpoint/2010/main" val="74996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405D05D7-4654-E693-FD9E-C8FB799F204E}"/>
              </a:ext>
            </a:extLst>
          </p:cNvPr>
          <p:cNvGrpSpPr/>
          <p:nvPr/>
        </p:nvGrpSpPr>
        <p:grpSpPr>
          <a:xfrm>
            <a:off x="431915" y="854001"/>
            <a:ext cx="8280000" cy="1512000"/>
            <a:chOff x="431915" y="291298"/>
            <a:chExt cx="8280000" cy="1512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48B297C-8744-31E8-5BBD-8CFAEA823166}"/>
                </a:ext>
              </a:extLst>
            </p:cNvPr>
            <p:cNvSpPr/>
            <p:nvPr/>
          </p:nvSpPr>
          <p:spPr>
            <a:xfrm>
              <a:off x="431915" y="291298"/>
              <a:ext cx="8280000" cy="15120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50" name="Picture 2" descr="    Carte montrant les pays qui ont signé la déclaration - tous les pays de l'UE mis en évidence&#10;  ">
              <a:extLst>
                <a:ext uri="{FF2B5EF4-FFF2-40B4-BE49-F238E27FC236}">
                  <a16:creationId xmlns:a16="http://schemas.microsoft.com/office/drawing/2014/main" id="{1DC456F5-76C3-3AF2-0F94-1D7145BB19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068" y="313334"/>
              <a:ext cx="2124000" cy="1464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6FCC73F9-EC94-688F-88B6-E9131EB0CFE3}"/>
                </a:ext>
              </a:extLst>
            </p:cNvPr>
            <p:cNvSpPr txBox="1"/>
            <p:nvPr/>
          </p:nvSpPr>
          <p:spPr>
            <a:xfrm>
              <a:off x="599053" y="423280"/>
              <a:ext cx="5526395" cy="132343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2019</a:t>
              </a:r>
            </a:p>
            <a:p>
              <a:pPr algn="ctr"/>
              <a:r>
                <a:rPr lang="fr-FR" sz="2000" b="1" i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Initiative </a:t>
              </a:r>
              <a:r>
                <a:rPr lang="fr-FR" sz="2000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européenne</a:t>
              </a:r>
              <a:r>
                <a:rPr lang="fr-FR" sz="2000" b="1" i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pour construire infrastructure de </a:t>
              </a:r>
              <a:r>
                <a:rPr lang="fr-F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communication quantique</a:t>
              </a:r>
              <a:r>
                <a:rPr lang="fr-FR" sz="20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000" b="1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sécurisée</a:t>
              </a:r>
              <a:r>
                <a:rPr lang="fr-FR" sz="20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(</a:t>
              </a:r>
              <a:r>
                <a:rPr lang="fr-FR" sz="20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EuroQCI</a:t>
              </a:r>
              <a:r>
                <a:rPr lang="fr-FR" sz="20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48ECB27F-8760-9256-6BFF-FA7721AF36E3}"/>
              </a:ext>
            </a:extLst>
          </p:cNvPr>
          <p:cNvGrpSpPr/>
          <p:nvPr/>
        </p:nvGrpSpPr>
        <p:grpSpPr>
          <a:xfrm>
            <a:off x="439725" y="5226713"/>
            <a:ext cx="8264550" cy="1368000"/>
            <a:chOff x="402382" y="2615394"/>
            <a:chExt cx="8339236" cy="136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AF329CD-2080-B381-9111-07D8D164FA53}"/>
                </a:ext>
              </a:extLst>
            </p:cNvPr>
            <p:cNvSpPr/>
            <p:nvPr/>
          </p:nvSpPr>
          <p:spPr>
            <a:xfrm>
              <a:off x="402382" y="2615394"/>
              <a:ext cx="8339236" cy="13680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11A2B15C-AD02-10CC-4F7E-A3D21D009149}"/>
                </a:ext>
              </a:extLst>
            </p:cNvPr>
            <p:cNvGrpSpPr/>
            <p:nvPr/>
          </p:nvGrpSpPr>
          <p:grpSpPr>
            <a:xfrm>
              <a:off x="441208" y="2621206"/>
              <a:ext cx="8013547" cy="1344119"/>
              <a:chOff x="720968" y="563807"/>
              <a:chExt cx="7710007" cy="1344119"/>
            </a:xfrm>
          </p:grpSpPr>
          <p:pic>
            <p:nvPicPr>
              <p:cNvPr id="4" name="Picture 4" descr="Thales Alenia Space et ses partenaires signent un contrat avec l'ESA pour  réaliser le projet de communications quantiques par satellite TeQuantS |  Thales Alenia Space">
                <a:extLst>
                  <a:ext uri="{FF2B5EF4-FFF2-40B4-BE49-F238E27FC236}">
                    <a16:creationId xmlns:a16="http://schemas.microsoft.com/office/drawing/2014/main" id="{187BE23D-77DC-A328-AE60-DD689E16A7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4309" y="563807"/>
                <a:ext cx="2156666" cy="13441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32F7AEE6-F25B-017B-C521-E0347BF75DD2}"/>
                  </a:ext>
                </a:extLst>
              </p:cNvPr>
              <p:cNvSpPr txBox="1"/>
              <p:nvPr/>
            </p:nvSpPr>
            <p:spPr>
              <a:xfrm>
                <a:off x="720968" y="570398"/>
                <a:ext cx="5295902" cy="132343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 Janvier 2023</a:t>
                </a:r>
              </a:p>
              <a:p>
                <a:pPr algn="just"/>
                <a:r>
                  <a:rPr lang="fr-FR" sz="2000" b="1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Thales Alenia</a:t>
                </a:r>
                <a:r>
                  <a:rPr lang="fr-FR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b="1" i="1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Space</a:t>
                </a:r>
                <a:r>
                  <a:rPr lang="fr-FR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b="1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signent</a:t>
                </a:r>
                <a:r>
                  <a:rPr lang="fr-FR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b="1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</a:t>
                </a:r>
                <a:r>
                  <a:rPr lang="fr-FR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b="1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contrat avec l’ESA pour réaliser</a:t>
                </a:r>
                <a:r>
                  <a:rPr lang="fr-FR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b="1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projet de </a:t>
                </a:r>
                <a:r>
                  <a:rPr lang="fr-FR" sz="20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Communications Quantiques </a:t>
                </a:r>
                <a:r>
                  <a:rPr lang="fr-FR" sz="20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 Satellite </a:t>
                </a:r>
                <a:r>
                  <a:rPr lang="fr-FR" sz="20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TeQuants</a:t>
                </a:r>
                <a:r>
                  <a:rPr lang="fr-FR" sz="2000" b="1" i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20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479031D7-E20C-3FD6-354B-B7F8A331E0D5}"/>
              </a:ext>
            </a:extLst>
          </p:cNvPr>
          <p:cNvGrpSpPr/>
          <p:nvPr/>
        </p:nvGrpSpPr>
        <p:grpSpPr>
          <a:xfrm>
            <a:off x="432000" y="3931532"/>
            <a:ext cx="8280000" cy="1260000"/>
            <a:chOff x="405623" y="3615011"/>
            <a:chExt cx="8280000" cy="1260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BE2E0EC-6907-E502-241D-418E8AFC8B8F}"/>
                </a:ext>
              </a:extLst>
            </p:cNvPr>
            <p:cNvSpPr/>
            <p:nvPr/>
          </p:nvSpPr>
          <p:spPr>
            <a:xfrm>
              <a:off x="405623" y="3615011"/>
              <a:ext cx="8280000" cy="1260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3D413B89-819B-7F2A-0F31-7749D3C7186A}"/>
                </a:ext>
              </a:extLst>
            </p:cNvPr>
            <p:cNvSpPr txBox="1"/>
            <p:nvPr/>
          </p:nvSpPr>
          <p:spPr>
            <a:xfrm>
              <a:off x="431998" y="3650179"/>
              <a:ext cx="5940000" cy="1015663"/>
            </a:xfrm>
            <a:prstGeom prst="rect">
              <a:avLst/>
            </a:prstGeom>
            <a:solidFill>
              <a:srgbClr val="FFFF00"/>
            </a:solidFill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2022</a:t>
              </a:r>
            </a:p>
            <a:p>
              <a:pPr algn="ctr"/>
              <a:r>
                <a:rPr lang="fr-FR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 nouveau programme </a:t>
              </a:r>
              <a:r>
                <a:rPr lang="fr-FR" sz="2000" b="1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européen</a:t>
              </a:r>
              <a:r>
                <a:rPr lang="fr-FR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d’internet quantique </a:t>
              </a:r>
              <a:r>
                <a:rPr lang="fr-FR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été lancé (</a:t>
              </a:r>
              <a:r>
                <a:rPr lang="fr-FR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Euractiv</a:t>
              </a:r>
              <a:r>
                <a:rPr lang="fr-FR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</a:p>
          </p:txBody>
        </p:sp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4AA9743D-28BA-58D3-F9B0-2133ADD553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1301" y="3636459"/>
              <a:ext cx="2290674" cy="1218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F023D397-A6E0-8EA3-B2EF-CF319F332D1A}"/>
              </a:ext>
            </a:extLst>
          </p:cNvPr>
          <p:cNvSpPr txBox="1"/>
          <p:nvPr/>
        </p:nvSpPr>
        <p:spPr>
          <a:xfrm>
            <a:off x="431958" y="290150"/>
            <a:ext cx="8280085" cy="540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 dépit de l’état d’avancement des recherches: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DDBD125A-65EE-4833-3FB3-F760D3A05A69}"/>
              </a:ext>
            </a:extLst>
          </p:cNvPr>
          <p:cNvGrpSpPr/>
          <p:nvPr/>
        </p:nvGrpSpPr>
        <p:grpSpPr>
          <a:xfrm>
            <a:off x="432000" y="2370410"/>
            <a:ext cx="8280000" cy="1512000"/>
            <a:chOff x="432000" y="2370410"/>
            <a:chExt cx="8280000" cy="1512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0ECC300-8353-DAD1-ABBC-15EEE8B64275}"/>
                </a:ext>
              </a:extLst>
            </p:cNvPr>
            <p:cNvSpPr/>
            <p:nvPr/>
          </p:nvSpPr>
          <p:spPr>
            <a:xfrm>
              <a:off x="432000" y="2370410"/>
              <a:ext cx="8280000" cy="15120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D029DA66-9D87-9677-8459-3E6E459B9509}"/>
                </a:ext>
              </a:extLst>
            </p:cNvPr>
            <p:cNvSpPr txBox="1"/>
            <p:nvPr/>
          </p:nvSpPr>
          <p:spPr>
            <a:xfrm>
              <a:off x="453681" y="2429692"/>
              <a:ext cx="5472000" cy="1404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2020 </a:t>
              </a:r>
            </a:p>
            <a:p>
              <a:pPr algn="just"/>
              <a:r>
                <a:rPr lang="fr-FR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000" b="1" i="1" dirty="0">
                  <a:solidFill>
                    <a:srgbClr val="22222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Le département </a:t>
              </a:r>
              <a:r>
                <a:rPr lang="fr-FR" sz="20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Énergie des États-Unis </a:t>
              </a:r>
              <a:r>
                <a:rPr lang="fr-FR" sz="2000" b="1" i="1" dirty="0">
                  <a:solidFill>
                    <a:srgbClr val="22222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 dévoilé un plan pour établir un </a:t>
              </a:r>
              <a:r>
                <a:rPr lang="fr-F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réseau quantique </a:t>
              </a:r>
              <a:r>
                <a:rPr lang="fr-FR" sz="2000" b="1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national</a:t>
              </a:r>
              <a:r>
                <a:rPr lang="fr-FR" sz="20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000" b="1" i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d’ici</a:t>
              </a:r>
              <a:r>
                <a:rPr lang="fr-FR" sz="20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000" b="1" i="1" dirty="0">
                  <a:solidFill>
                    <a:srgbClr val="22222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10 ans </a:t>
              </a:r>
              <a:r>
                <a:rPr lang="fr-FR" sz="2000" b="1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virtuellement impossible à pirater</a:t>
              </a:r>
              <a:r>
                <a:rPr lang="fr-FR" sz="2000" b="1" i="1" dirty="0">
                  <a:solidFill>
                    <a:srgbClr val="22222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fr-FR" sz="2000" b="1" dirty="0"/>
            </a:p>
          </p:txBody>
        </p:sp>
        <p:pic>
          <p:nvPicPr>
            <p:cNvPr id="1028" name="Picture 4" descr="Population map usa Banque de photographies et d'images à haute résolution -  Alamy">
              <a:extLst>
                <a:ext uri="{FF2B5EF4-FFF2-40B4-BE49-F238E27FC236}">
                  <a16:creationId xmlns:a16="http://schemas.microsoft.com/office/drawing/2014/main" id="{2F311A2B-2E0D-D466-2C08-F77DEC2B91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3056" y="2416152"/>
              <a:ext cx="2279932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847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D334F96-A6E5-16C8-D385-DE288B016FD3}"/>
              </a:ext>
            </a:extLst>
          </p:cNvPr>
          <p:cNvSpPr txBox="1"/>
          <p:nvPr/>
        </p:nvSpPr>
        <p:spPr>
          <a:xfrm>
            <a:off x="432000" y="786828"/>
            <a:ext cx="8280000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r>
              <a:rPr lang="fr-FR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B95C4062-E033-DEBA-41C7-36D367FC9EFC}"/>
              </a:ext>
            </a:extLst>
          </p:cNvPr>
          <p:cNvGrpSpPr/>
          <p:nvPr/>
        </p:nvGrpSpPr>
        <p:grpSpPr>
          <a:xfrm>
            <a:off x="432000" y="1556269"/>
            <a:ext cx="8280000" cy="1600200"/>
            <a:chOff x="418812" y="808921"/>
            <a:chExt cx="8306376" cy="1600200"/>
          </a:xfrm>
        </p:grpSpPr>
        <p:pic>
          <p:nvPicPr>
            <p:cNvPr id="1043" name="Picture 19" descr="Les Etats-Unis veulent créer un internet quantique : tout savoir sur ce  projet fou">
              <a:extLst>
                <a:ext uri="{FF2B5EF4-FFF2-40B4-BE49-F238E27FC236}">
                  <a16:creationId xmlns:a16="http://schemas.microsoft.com/office/drawing/2014/main" id="{6F5A25A8-88CA-A62B-4F37-C152F0174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688" y="808921"/>
              <a:ext cx="285750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id="{13585DB5-9B35-6F25-E63A-527CEFADC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812" y="850246"/>
              <a:ext cx="5448876" cy="154800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126960" rIns="9144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sz="2400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L’internet quantique dans le sens « </a:t>
              </a:r>
              <a:r>
                <a:rPr lang="fr-FR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</a:t>
              </a:r>
              <a:r>
                <a:rPr lang="fr-FR" sz="2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réseaux </a:t>
              </a:r>
              <a:r>
                <a:rPr lang="fr-FR" sz="2400" b="1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mondiaux</a:t>
              </a:r>
              <a:r>
                <a:rPr lang="fr-FR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interconnectés » n’est à l’heure actuelle qu’une perspective.</a:t>
              </a:r>
              <a:endParaRPr kumimoji="0" lang="fr-FR" sz="2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D33162-BEE2-7B56-9035-18FF36B2BE33}"/>
              </a:ext>
            </a:extLst>
          </p:cNvPr>
          <p:cNvGrpSpPr/>
          <p:nvPr/>
        </p:nvGrpSpPr>
        <p:grpSpPr>
          <a:xfrm>
            <a:off x="432000" y="3200401"/>
            <a:ext cx="8280000" cy="2052000"/>
            <a:chOff x="432000" y="3200401"/>
            <a:chExt cx="8280000" cy="2052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78D1F8D-D7FF-180C-F1AF-E2437CA144BC}"/>
                </a:ext>
              </a:extLst>
            </p:cNvPr>
            <p:cNvSpPr/>
            <p:nvPr/>
          </p:nvSpPr>
          <p:spPr>
            <a:xfrm>
              <a:off x="432000" y="3200401"/>
              <a:ext cx="8280000" cy="2052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45" name="Picture 21" descr="Avec l'ESA, Thales veut développer l'Internet quantique via satellite">
              <a:extLst>
                <a:ext uri="{FF2B5EF4-FFF2-40B4-BE49-F238E27FC236}">
                  <a16:creationId xmlns:a16="http://schemas.microsoft.com/office/drawing/2014/main" id="{635C5C85-D406-03C5-D4F9-3662E2B730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799" y="3499338"/>
              <a:ext cx="2556000" cy="1495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1">
              <a:extLst>
                <a:ext uri="{FF2B5EF4-FFF2-40B4-BE49-F238E27FC236}">
                  <a16:creationId xmlns:a16="http://schemas.microsoft.com/office/drawing/2014/main" id="{5E4C5CF0-AA39-84EB-6793-9E0A25C99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0462" y="3235016"/>
              <a:ext cx="5580000" cy="197485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126960" rIns="9144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On peut </a:t>
              </a:r>
              <a:r>
                <a:rPr lang="fr-FR" sz="24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toutefois espérer, </a:t>
              </a:r>
              <a:r>
                <a:rPr lang="fr-FR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dans des </a:t>
              </a:r>
              <a:r>
                <a:rPr lang="fr-FR" sz="24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délais raisonnables, </a:t>
              </a:r>
              <a:r>
                <a:rPr lang="fr-FR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 mise en place de réseaux hybrides locaux qui exploitent le  potentiel des communications quantiques pour répondre aux besoins de confidentialités.  </a:t>
              </a:r>
              <a:r>
                <a:rPr kumimoji="0" lang="fr-FR" sz="2400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 </a:t>
              </a:r>
              <a:endParaRPr kumimoji="0" lang="fr-FR" sz="2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2" name="Titre 1">
            <a:extLst>
              <a:ext uri="{FF2B5EF4-FFF2-40B4-BE49-F238E27FC236}">
                <a16:creationId xmlns:a16="http://schemas.microsoft.com/office/drawing/2014/main" id="{FEB88845-D374-0AE8-8495-B5F8A5ED46A2}"/>
              </a:ext>
            </a:extLst>
          </p:cNvPr>
          <p:cNvSpPr txBox="1">
            <a:spLocks/>
          </p:cNvSpPr>
          <p:nvPr/>
        </p:nvSpPr>
        <p:spPr>
          <a:xfrm>
            <a:off x="432000" y="5329795"/>
            <a:ext cx="8280000" cy="10080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Merci d’avoir été patients</a:t>
            </a:r>
          </a:p>
        </p:txBody>
      </p:sp>
    </p:spTree>
    <p:extLst>
      <p:ext uri="{BB962C8B-B14F-4D97-AF65-F5344CB8AC3E}">
        <p14:creationId xmlns:p14="http://schemas.microsoft.com/office/powerpoint/2010/main" val="211854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052">
            <a:extLst>
              <a:ext uri="{FF2B5EF4-FFF2-40B4-BE49-F238E27FC236}">
                <a16:creationId xmlns:a16="http://schemas.microsoft.com/office/drawing/2014/main" id="{3FE3B096-6EAB-B7E3-B497-C85C08DF9CB5}"/>
              </a:ext>
            </a:extLst>
          </p:cNvPr>
          <p:cNvSpPr/>
          <p:nvPr/>
        </p:nvSpPr>
        <p:spPr>
          <a:xfrm>
            <a:off x="441144" y="397057"/>
            <a:ext cx="8280000" cy="612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Internet côté technique : comment fonctionne le Web ?">
            <a:extLst>
              <a:ext uri="{FF2B5EF4-FFF2-40B4-BE49-F238E27FC236}">
                <a16:creationId xmlns:a16="http://schemas.microsoft.com/office/drawing/2014/main" id="{0D2E7BE8-1D00-330F-B0C7-A68307481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633" y="2033017"/>
            <a:ext cx="4352734" cy="312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74DCB79-672B-1A2B-393B-E06A72639407}"/>
              </a:ext>
            </a:extLst>
          </p:cNvPr>
          <p:cNvSpPr txBox="1"/>
          <p:nvPr/>
        </p:nvSpPr>
        <p:spPr>
          <a:xfrm>
            <a:off x="445921" y="386941"/>
            <a:ext cx="8280000" cy="1440000"/>
          </a:xfrm>
          <a:prstGeom prst="rect">
            <a:avLst/>
          </a:prstGeom>
          <a:solidFill>
            <a:srgbClr val="FFFF00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fr-FR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 est devenu un outil multiusages.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F8535E-5FA7-0F05-D64D-452EF2DA0F07}"/>
              </a:ext>
            </a:extLst>
          </p:cNvPr>
          <p:cNvGrpSpPr/>
          <p:nvPr/>
        </p:nvGrpSpPr>
        <p:grpSpPr>
          <a:xfrm>
            <a:off x="445921" y="493776"/>
            <a:ext cx="8280000" cy="1440000"/>
            <a:chOff x="432000" y="5806440"/>
            <a:chExt cx="8280000" cy="1440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0B8B42-D1B3-9782-03F6-3D775D91E5C2}"/>
                </a:ext>
              </a:extLst>
            </p:cNvPr>
            <p:cNvSpPr/>
            <p:nvPr/>
          </p:nvSpPr>
          <p:spPr>
            <a:xfrm>
              <a:off x="432000" y="5806440"/>
              <a:ext cx="8280000" cy="1440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60" name="Picture 12" descr="Quelle est la plus grande banque française ? - L'Agefi">
              <a:extLst>
                <a:ext uri="{FF2B5EF4-FFF2-40B4-BE49-F238E27FC236}">
                  <a16:creationId xmlns:a16="http://schemas.microsoft.com/office/drawing/2014/main" id="{3A3C8DAE-C94C-B27C-C317-D8AB47EFA7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9190" y="5874693"/>
              <a:ext cx="2376000" cy="1237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Quel choix de réseau internet professionnel faire en Belgique ? | BeOne">
              <a:extLst>
                <a:ext uri="{FF2B5EF4-FFF2-40B4-BE49-F238E27FC236}">
                  <a16:creationId xmlns:a16="http://schemas.microsoft.com/office/drawing/2014/main" id="{6611238A-AC28-54EB-FBB2-B1F13760A1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66" y="5826514"/>
              <a:ext cx="1950506" cy="1300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EA25CA69-D39B-C858-119C-8603E763E466}"/>
                </a:ext>
              </a:extLst>
            </p:cNvPr>
            <p:cNvSpPr txBox="1"/>
            <p:nvPr/>
          </p:nvSpPr>
          <p:spPr>
            <a:xfrm>
              <a:off x="2679120" y="6170191"/>
              <a:ext cx="3420000" cy="83099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anchor="ctr">
              <a:spAutoFit/>
            </a:bodyPr>
            <a:lstStyle/>
            <a:p>
              <a:pPr algn="ctr"/>
              <a:r>
                <a:rPr lang="fr-FR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Accéder à son compte bancaire.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33535BBF-5F17-61A5-87C2-3549EBE3F11F}"/>
              </a:ext>
            </a:extLst>
          </p:cNvPr>
          <p:cNvGrpSpPr/>
          <p:nvPr/>
        </p:nvGrpSpPr>
        <p:grpSpPr>
          <a:xfrm>
            <a:off x="432000" y="446908"/>
            <a:ext cx="8280000" cy="1440000"/>
            <a:chOff x="712416" y="5251703"/>
            <a:chExt cx="8280000" cy="1440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8E2F0FE-7279-54BA-A48F-B0C23A51A4A0}"/>
                </a:ext>
              </a:extLst>
            </p:cNvPr>
            <p:cNvSpPr/>
            <p:nvPr/>
          </p:nvSpPr>
          <p:spPr>
            <a:xfrm>
              <a:off x="712416" y="5251703"/>
              <a:ext cx="8280000" cy="1440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Picture 4" descr="Quel choix de réseau internet professionnel faire en Belgique ? | BeOne">
              <a:extLst>
                <a:ext uri="{FF2B5EF4-FFF2-40B4-BE49-F238E27FC236}">
                  <a16:creationId xmlns:a16="http://schemas.microsoft.com/office/drawing/2014/main" id="{2303E7D6-4870-5D50-AE52-C9E148152B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294" y="5309475"/>
              <a:ext cx="1950506" cy="1300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65217AE8-E5C4-CDB9-0A8E-DA1D948ED6B9}"/>
                </a:ext>
              </a:extLst>
            </p:cNvPr>
            <p:cNvSpPr txBox="1"/>
            <p:nvPr/>
          </p:nvSpPr>
          <p:spPr>
            <a:xfrm>
              <a:off x="3142416" y="5800120"/>
              <a:ext cx="3420000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anchor="ctr">
              <a:spAutoFit/>
            </a:bodyPr>
            <a:lstStyle/>
            <a:p>
              <a:pPr algn="ctr"/>
              <a:r>
                <a:rPr lang="fr-FR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Faire du shopping</a:t>
              </a:r>
            </a:p>
          </p:txBody>
        </p:sp>
        <p:pic>
          <p:nvPicPr>
            <p:cNvPr id="2062" name="Picture 14" descr="Plus de 4 000 images de Magasin et de Boutique - Pixabay">
              <a:extLst>
                <a:ext uri="{FF2B5EF4-FFF2-40B4-BE49-F238E27FC236}">
                  <a16:creationId xmlns:a16="http://schemas.microsoft.com/office/drawing/2014/main" id="{D3984AAF-EC09-CB74-5391-20B6E6C24D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5055" y="5281295"/>
              <a:ext cx="1908000" cy="13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55" name="ZoneTexte 2054">
            <a:extLst>
              <a:ext uri="{FF2B5EF4-FFF2-40B4-BE49-F238E27FC236}">
                <a16:creationId xmlns:a16="http://schemas.microsoft.com/office/drawing/2014/main" id="{4932ACC8-151B-D068-8711-8CAEAFAF4228}"/>
              </a:ext>
            </a:extLst>
          </p:cNvPr>
          <p:cNvSpPr txBox="1"/>
          <p:nvPr/>
        </p:nvSpPr>
        <p:spPr>
          <a:xfrm>
            <a:off x="432000" y="5617160"/>
            <a:ext cx="8280000" cy="9000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Nécessité de sécuriser les communications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90FA106D-025D-F46A-65FE-883E65DAA454}"/>
              </a:ext>
            </a:extLst>
          </p:cNvPr>
          <p:cNvGrpSpPr/>
          <p:nvPr/>
        </p:nvGrpSpPr>
        <p:grpSpPr>
          <a:xfrm>
            <a:off x="432000" y="460953"/>
            <a:ext cx="8280000" cy="1440000"/>
            <a:chOff x="1902616" y="3039561"/>
            <a:chExt cx="8280000" cy="1440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F061AA-AD1C-6E41-2C23-395FA9B4B8FC}"/>
                </a:ext>
              </a:extLst>
            </p:cNvPr>
            <p:cNvSpPr/>
            <p:nvPr/>
          </p:nvSpPr>
          <p:spPr>
            <a:xfrm>
              <a:off x="1902616" y="3039561"/>
              <a:ext cx="8280000" cy="1440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DDF4C220-236A-BE46-B9E3-3E29482B0E5C}"/>
                </a:ext>
              </a:extLst>
            </p:cNvPr>
            <p:cNvSpPr txBox="1"/>
            <p:nvPr/>
          </p:nvSpPr>
          <p:spPr>
            <a:xfrm>
              <a:off x="4380386" y="3509195"/>
              <a:ext cx="3420000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anchor="ctr">
              <a:spAutoFit/>
            </a:bodyPr>
            <a:lstStyle/>
            <a:p>
              <a:pPr algn="ctr"/>
              <a:r>
                <a:rPr lang="fr-FR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Paiements </a:t>
              </a:r>
            </a:p>
          </p:txBody>
        </p:sp>
        <p:pic>
          <p:nvPicPr>
            <p:cNvPr id="1026" name="Picture 2" descr="Le Canada, la province du Québec, Montréal, les cartes de crédit Photo  Stock - Alamy">
              <a:extLst>
                <a:ext uri="{FF2B5EF4-FFF2-40B4-BE49-F238E27FC236}">
                  <a16:creationId xmlns:a16="http://schemas.microsoft.com/office/drawing/2014/main" id="{CB0857A3-4B28-BA54-B539-90B92DEC8F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8235" y="3080520"/>
              <a:ext cx="1860423" cy="1363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165 100+ Achat Avec La Carte De Crédit Photos, taleaux et images libre de  droits - iStock | Carte bancaire, Shopping, Vente">
              <a:extLst>
                <a:ext uri="{FF2B5EF4-FFF2-40B4-BE49-F238E27FC236}">
                  <a16:creationId xmlns:a16="http://schemas.microsoft.com/office/drawing/2014/main" id="{11CDB033-085F-9CB0-86F8-665525E5BA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9681" y="3071065"/>
              <a:ext cx="2063375" cy="1373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E6A20B50-C72E-F06A-07E5-ABE6879DE1F0}"/>
              </a:ext>
            </a:extLst>
          </p:cNvPr>
          <p:cNvGrpSpPr/>
          <p:nvPr/>
        </p:nvGrpSpPr>
        <p:grpSpPr>
          <a:xfrm>
            <a:off x="432000" y="461961"/>
            <a:ext cx="8280000" cy="1440000"/>
            <a:chOff x="584400" y="5097969"/>
            <a:chExt cx="8280000" cy="1440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0A09360-D3E7-02E0-75CE-9CF74FDFE822}"/>
                </a:ext>
              </a:extLst>
            </p:cNvPr>
            <p:cNvSpPr/>
            <p:nvPr/>
          </p:nvSpPr>
          <p:spPr>
            <a:xfrm>
              <a:off x="584400" y="5097969"/>
              <a:ext cx="8280000" cy="1440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B83831E6-FAF5-4E46-DE11-3FB6573CB485}"/>
                </a:ext>
              </a:extLst>
            </p:cNvPr>
            <p:cNvSpPr txBox="1"/>
            <p:nvPr/>
          </p:nvSpPr>
          <p:spPr>
            <a:xfrm>
              <a:off x="3105840" y="5587136"/>
              <a:ext cx="3420000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anchor="ctr">
              <a:spAutoFit/>
            </a:bodyPr>
            <a:lstStyle/>
            <a:p>
              <a:pPr algn="ctr"/>
              <a:r>
                <a:rPr lang="fr-FR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Contacter les ambassades</a:t>
              </a:r>
            </a:p>
          </p:txBody>
        </p:sp>
        <p:pic>
          <p:nvPicPr>
            <p:cNvPr id="2064" name="Picture 16">
              <a:extLst>
                <a:ext uri="{FF2B5EF4-FFF2-40B4-BE49-F238E27FC236}">
                  <a16:creationId xmlns:a16="http://schemas.microsoft.com/office/drawing/2014/main" id="{5B1ABA9E-12BB-86AE-6924-8DBD3D38F5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6743" y="5186517"/>
              <a:ext cx="1715192" cy="1268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 descr="L'audit qui embarrasse l'Élysée - Elle">
              <a:extLst>
                <a:ext uri="{FF2B5EF4-FFF2-40B4-BE49-F238E27FC236}">
                  <a16:creationId xmlns:a16="http://schemas.microsoft.com/office/drawing/2014/main" id="{F665CA0C-A6A0-2A71-8F25-574F530BDB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087" y="5186373"/>
              <a:ext cx="1767297" cy="1234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C833946-8395-D4D3-7003-3C4FA9E2AB99}"/>
              </a:ext>
            </a:extLst>
          </p:cNvPr>
          <p:cNvGrpSpPr/>
          <p:nvPr/>
        </p:nvGrpSpPr>
        <p:grpSpPr>
          <a:xfrm>
            <a:off x="432000" y="486345"/>
            <a:ext cx="8280000" cy="1440000"/>
            <a:chOff x="584400" y="5104065"/>
            <a:chExt cx="8280000" cy="1440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5339D98-129A-0B3A-4D59-BF8A2C747544}"/>
                </a:ext>
              </a:extLst>
            </p:cNvPr>
            <p:cNvSpPr/>
            <p:nvPr/>
          </p:nvSpPr>
          <p:spPr>
            <a:xfrm>
              <a:off x="584400" y="5104065"/>
              <a:ext cx="8280000" cy="1440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49C3CA37-82A2-39A1-DBE3-131960F07434}"/>
                </a:ext>
              </a:extLst>
            </p:cNvPr>
            <p:cNvSpPr txBox="1"/>
            <p:nvPr/>
          </p:nvSpPr>
          <p:spPr>
            <a:xfrm>
              <a:off x="3328226" y="5611960"/>
              <a:ext cx="3420000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anchor="ctr">
              <a:spAutoFit/>
            </a:bodyPr>
            <a:lstStyle/>
            <a:p>
              <a:pPr algn="ctr"/>
              <a:r>
                <a:rPr lang="fr-FR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Liaisons militaires</a:t>
              </a:r>
            </a:p>
          </p:txBody>
        </p:sp>
        <p:pic>
          <p:nvPicPr>
            <p:cNvPr id="2068" name="Picture 20" descr="Les armées régulent l'usage des réseaux sociaux par les militaires">
              <a:extLst>
                <a:ext uri="{FF2B5EF4-FFF2-40B4-BE49-F238E27FC236}">
                  <a16:creationId xmlns:a16="http://schemas.microsoft.com/office/drawing/2014/main" id="{FE2894E0-073C-B087-F55B-B649F3B357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95" y="5124190"/>
              <a:ext cx="2664000" cy="13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0" name="Picture 22" descr="Grandes manœuvres vertes dans l'armée française">
              <a:extLst>
                <a:ext uri="{FF2B5EF4-FFF2-40B4-BE49-F238E27FC236}">
                  <a16:creationId xmlns:a16="http://schemas.microsoft.com/office/drawing/2014/main" id="{53FC7227-87F3-5BB3-FB83-D9B3117E4F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687" y="5188229"/>
              <a:ext cx="1908000" cy="1269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239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7">
            <a:extLst>
              <a:ext uri="{FF2B5EF4-FFF2-40B4-BE49-F238E27FC236}">
                <a16:creationId xmlns:a16="http://schemas.microsoft.com/office/drawing/2014/main" id="{148EDC06-73C8-443A-B8F0-F6895C536BAF}"/>
              </a:ext>
            </a:extLst>
          </p:cNvPr>
          <p:cNvSpPr txBox="1">
            <a:spLocks/>
          </p:cNvSpPr>
          <p:nvPr/>
        </p:nvSpPr>
        <p:spPr>
          <a:xfrm>
            <a:off x="432000" y="5141905"/>
            <a:ext cx="8280000" cy="1404000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 anchor="t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fr-F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solution: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fr-F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fr-FR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communications quantiques </a:t>
            </a:r>
            <a:r>
              <a:rPr lang="fr-F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qui </a:t>
            </a:r>
            <a:r>
              <a:rPr lang="fr-FR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permettent d’obtenir</a:t>
            </a:r>
            <a:endParaRPr lang="fr-FR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fr-F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une </a:t>
            </a:r>
            <a:r>
              <a:rPr lang="fr-FR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sécurité à  100%</a:t>
            </a:r>
            <a:r>
              <a:rPr lang="fr-FR" sz="24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 messages échangés …</a:t>
            </a:r>
            <a:endParaRPr lang="fr-FR" sz="2400" b="1" dirty="0">
              <a:solidFill>
                <a:srgbClr val="FF0000"/>
              </a:solidFill>
            </a:endParaRP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3DE03700-CDB2-859B-83C8-8076C67C0E45}"/>
              </a:ext>
            </a:extLst>
          </p:cNvPr>
          <p:cNvGrpSpPr/>
          <p:nvPr/>
        </p:nvGrpSpPr>
        <p:grpSpPr>
          <a:xfrm>
            <a:off x="458016" y="444745"/>
            <a:ext cx="8280000" cy="1152000"/>
            <a:chOff x="458016" y="-177047"/>
            <a:chExt cx="8280000" cy="1152000"/>
          </a:xfrm>
        </p:grpSpPr>
        <p:sp>
          <p:nvSpPr>
            <p:cNvPr id="14" name="Espace réservé du texte 4">
              <a:extLst>
                <a:ext uri="{FF2B5EF4-FFF2-40B4-BE49-F238E27FC236}">
                  <a16:creationId xmlns:a16="http://schemas.microsoft.com/office/drawing/2014/main" id="{4E60CCC1-C38D-E8B2-A965-1948E87177C8}"/>
                </a:ext>
              </a:extLst>
            </p:cNvPr>
            <p:cNvSpPr txBox="1">
              <a:spLocks/>
            </p:cNvSpPr>
            <p:nvPr/>
          </p:nvSpPr>
          <p:spPr>
            <a:xfrm>
              <a:off x="458016" y="-177047"/>
              <a:ext cx="8280000" cy="1152000"/>
            </a:xfrm>
            <a:prstGeom prst="rect">
              <a:avLst/>
            </a:prstGeom>
            <a:solidFill>
              <a:srgbClr val="FFFF00"/>
            </a:solidFill>
          </p:spPr>
          <p:txBody>
            <a:bodyPr>
              <a:norm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fr-FR" sz="32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	</a:t>
              </a:r>
              <a:r>
                <a:rPr kumimoji="0" lang="fr-FR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Sécurité </a:t>
              </a:r>
              <a:r>
                <a:rPr kumimoji="0" lang="fr-FR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Wingdings" panose="05000000000000000000" pitchFamily="2" charset="2"/>
                </a:rPr>
                <a:t> </a:t>
              </a:r>
              <a:r>
                <a:rPr kumimoji="0" lang="fr-FR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utilisation d’une </a:t>
              </a:r>
              <a:r>
                <a:rPr kumimoji="0" lang="fr-FR" sz="2800" b="1" i="1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clé de cryptage</a:t>
              </a:r>
              <a:endParaRPr kumimoji="0" lang="fr-FR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9279CBC9-AE5D-7268-542D-DF26D9635C2A}"/>
                </a:ext>
              </a:extLst>
            </p:cNvPr>
            <p:cNvSpPr txBox="1"/>
            <p:nvPr/>
          </p:nvSpPr>
          <p:spPr>
            <a:xfrm>
              <a:off x="1999489" y="424007"/>
              <a:ext cx="519705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r-FR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Message </a:t>
              </a:r>
              <a:r>
                <a:rPr lang="fr-FR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fr-FR" sz="2400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(clé) </a:t>
              </a:r>
              <a:r>
                <a:rPr lang="fr-FR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 message chiffré</a:t>
              </a:r>
              <a:endParaRPr lang="fr-F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11BE8862-BE33-6B3B-443F-D1E4862C07BF}"/>
              </a:ext>
            </a:extLst>
          </p:cNvPr>
          <p:cNvGrpSpPr/>
          <p:nvPr/>
        </p:nvGrpSpPr>
        <p:grpSpPr>
          <a:xfrm>
            <a:off x="458016" y="1668887"/>
            <a:ext cx="8280000" cy="2484000"/>
            <a:chOff x="458016" y="1668887"/>
            <a:chExt cx="8280000" cy="2484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18A39AE-300A-E0B0-1544-CC8F1A1544E7}"/>
                </a:ext>
              </a:extLst>
            </p:cNvPr>
            <p:cNvSpPr/>
            <p:nvPr/>
          </p:nvSpPr>
          <p:spPr>
            <a:xfrm>
              <a:off x="458016" y="1668887"/>
              <a:ext cx="8280000" cy="2484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2F9ADA12-F8A9-86CE-CE99-818C5B310307}"/>
                </a:ext>
              </a:extLst>
            </p:cNvPr>
            <p:cNvGrpSpPr/>
            <p:nvPr/>
          </p:nvGrpSpPr>
          <p:grpSpPr>
            <a:xfrm>
              <a:off x="511737" y="1743548"/>
              <a:ext cx="2054709" cy="2372885"/>
              <a:chOff x="447729" y="1542380"/>
              <a:chExt cx="2054709" cy="2372885"/>
            </a:xfrm>
          </p:grpSpPr>
          <p:pic>
            <p:nvPicPr>
              <p:cNvPr id="20" name="Picture 4" descr="Sécurité De Carte De Crédit Montrant Un Cadenas Et Carte Bancaire Banque  D'Images et Photos Libres De Droits. Image 874729">
                <a:extLst>
                  <a:ext uri="{FF2B5EF4-FFF2-40B4-BE49-F238E27FC236}">
                    <a16:creationId xmlns:a16="http://schemas.microsoft.com/office/drawing/2014/main" id="{73EB0243-B8C5-0B8B-1317-A32932FFBA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729" y="1542380"/>
                <a:ext cx="2037207" cy="1333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72538E0D-7858-F6B9-7788-680668FE1652}"/>
                  </a:ext>
                </a:extLst>
              </p:cNvPr>
              <p:cNvSpPr txBox="1"/>
              <p:nvPr/>
            </p:nvSpPr>
            <p:spPr>
              <a:xfrm>
                <a:off x="450438" y="2838047"/>
                <a:ext cx="2052000" cy="107721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 anchor="ctr">
                <a:spAutoFit/>
              </a:bodyPr>
              <a:lstStyle/>
              <a:p>
                <a:pPr indent="-342900" algn="ctr">
                  <a:spcBef>
                    <a:spcPct val="20000"/>
                  </a:spcBef>
                  <a:defRPr/>
                </a:pPr>
                <a:r>
                  <a:rPr lang="fr-FR" sz="1600" b="1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Chaque carte bancaire possède une signature à clé publique</a:t>
                </a:r>
                <a:endParaRPr lang="fr-FR" sz="16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336ABCED-D4A3-43ED-04D5-4AAA498D51A6}"/>
              </a:ext>
            </a:extLst>
          </p:cNvPr>
          <p:cNvSpPr txBox="1"/>
          <p:nvPr/>
        </p:nvSpPr>
        <p:spPr>
          <a:xfrm>
            <a:off x="2592273" y="1728382"/>
            <a:ext cx="6120000" cy="769441"/>
          </a:xfrm>
          <a:prstGeom prst="rect">
            <a:avLst/>
          </a:prstGeom>
          <a:solidFill>
            <a:srgbClr val="FFFF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200" i="1" dirty="0">
                <a:latin typeface="Times New Roman" pitchFamily="18" charset="0"/>
                <a:cs typeface="Times New Roman" pitchFamily="18" charset="0"/>
              </a:rPr>
              <a:t>Ces </a:t>
            </a:r>
            <a:r>
              <a:rPr lang="fr-FR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clés</a:t>
            </a:r>
            <a:r>
              <a:rPr lang="fr-FR" sz="2200" i="1" dirty="0">
                <a:latin typeface="Times New Roman" pitchFamily="18" charset="0"/>
                <a:cs typeface="Times New Roman" pitchFamily="18" charset="0"/>
              </a:rPr>
              <a:t> correspondent à un nombre ( ≈ 500 chiffres) </a:t>
            </a:r>
            <a:r>
              <a:rPr lang="fr-FR" sz="2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produit </a:t>
            </a:r>
            <a:r>
              <a:rPr lang="fr-FR" sz="2200" i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grands) nombres premiers.</a:t>
            </a:r>
            <a:endParaRPr lang="fr-FR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F1909FD-ACF9-15DA-E06F-0F129FF111E5}"/>
              </a:ext>
            </a:extLst>
          </p:cNvPr>
          <p:cNvSpPr txBox="1"/>
          <p:nvPr/>
        </p:nvSpPr>
        <p:spPr>
          <a:xfrm>
            <a:off x="810000" y="996235"/>
            <a:ext cx="7524000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Clé qu’il convient de connaitre </a:t>
            </a:r>
            <a:r>
              <a:rPr lang="fr-F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pour déchiffrer le message</a:t>
            </a:r>
            <a:endParaRPr lang="fr-FR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CA79BFA-A22B-C339-09A2-F2B23430DFBF}"/>
              </a:ext>
            </a:extLst>
          </p:cNvPr>
          <p:cNvSpPr txBox="1"/>
          <p:nvPr/>
        </p:nvSpPr>
        <p:spPr>
          <a:xfrm>
            <a:off x="2841969" y="2463549"/>
            <a:ext cx="5328000" cy="769441"/>
          </a:xfrm>
          <a:prstGeom prst="rect">
            <a:avLst/>
          </a:prstGeom>
          <a:solidFill>
            <a:srgbClr val="FFFF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nombres </a:t>
            </a:r>
            <a:r>
              <a:rPr lang="fr-FR" sz="2200" i="1" dirty="0">
                <a:latin typeface="Times New Roman" pitchFamily="18" charset="0"/>
                <a:cs typeface="Times New Roman" pitchFamily="18" charset="0"/>
              </a:rPr>
              <a:t>qui permettent aux terminaux de</a:t>
            </a:r>
            <a:r>
              <a:rPr lang="fr-FR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vérifier la validité de la carte. </a:t>
            </a:r>
            <a:endParaRPr lang="fr-FR" sz="2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E83125E-8FE7-D62F-5A39-A97DFF4FFFB3}"/>
              </a:ext>
            </a:extLst>
          </p:cNvPr>
          <p:cNvSpPr txBox="1"/>
          <p:nvPr/>
        </p:nvSpPr>
        <p:spPr>
          <a:xfrm>
            <a:off x="2822586" y="3233004"/>
            <a:ext cx="5809815" cy="769441"/>
          </a:xfrm>
          <a:prstGeom prst="rect">
            <a:avLst/>
          </a:prstGeom>
          <a:solidFill>
            <a:srgbClr val="FFFF00"/>
          </a:solidFill>
          <a:ln w="285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2200" i="1" dirty="0">
                <a:latin typeface="Times New Roman" pitchFamily="18" charset="0"/>
                <a:cs typeface="Times New Roman" pitchFamily="18" charset="0"/>
              </a:rPr>
              <a:t>Il est </a:t>
            </a:r>
            <a:r>
              <a:rPr lang="fr-FR" sz="2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encore</a:t>
            </a:r>
            <a:r>
              <a:rPr lang="fr-FR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impossible de factoriser </a:t>
            </a:r>
            <a:r>
              <a:rPr lang="fr-FR" sz="2200" i="1" dirty="0">
                <a:latin typeface="Times New Roman" pitchFamily="18" charset="0"/>
                <a:cs typeface="Times New Roman" pitchFamily="18" charset="0"/>
              </a:rPr>
              <a:t>ce produit à l’aide </a:t>
            </a:r>
            <a:r>
              <a:rPr lang="fr-FR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d’ordinateurs </a:t>
            </a:r>
            <a:r>
              <a:rPr lang="fr-FR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classiques</a:t>
            </a:r>
            <a:endParaRPr lang="fr-FR" sz="2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F3F2AEB-19F9-FA95-12D2-93103EF76F73}"/>
              </a:ext>
            </a:extLst>
          </p:cNvPr>
          <p:cNvSpPr txBox="1"/>
          <p:nvPr/>
        </p:nvSpPr>
        <p:spPr>
          <a:xfrm>
            <a:off x="456200" y="4192159"/>
            <a:ext cx="8280000" cy="900000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fr-FR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néanmoins le danger</a:t>
            </a:r>
            <a:r>
              <a:rPr lang="fr-FR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32907181-7E70-38B6-1929-994CF92C1A61}"/>
              </a:ext>
            </a:extLst>
          </p:cNvPr>
          <p:cNvGrpSpPr/>
          <p:nvPr/>
        </p:nvGrpSpPr>
        <p:grpSpPr>
          <a:xfrm>
            <a:off x="447544" y="1635007"/>
            <a:ext cx="8297616" cy="3432467"/>
            <a:chOff x="447544" y="1708159"/>
            <a:chExt cx="8297616" cy="3432467"/>
          </a:xfrm>
        </p:grpSpPr>
        <p:sp>
          <p:nvSpPr>
            <p:cNvPr id="13" name="Espace réservé du contenu 7">
              <a:extLst>
                <a:ext uri="{FF2B5EF4-FFF2-40B4-BE49-F238E27FC236}">
                  <a16:creationId xmlns:a16="http://schemas.microsoft.com/office/drawing/2014/main" id="{42385249-13D7-15F8-B57D-92B5A8A96358}"/>
                </a:ext>
              </a:extLst>
            </p:cNvPr>
            <p:cNvSpPr txBox="1">
              <a:spLocks/>
            </p:cNvSpPr>
            <p:nvPr/>
          </p:nvSpPr>
          <p:spPr>
            <a:xfrm>
              <a:off x="3098510" y="1708159"/>
              <a:ext cx="5646650" cy="3384000"/>
            </a:xfrm>
            <a:prstGeom prst="rect">
              <a:avLst/>
            </a:prstGeom>
            <a:solidFill>
              <a:srgbClr val="FFC000"/>
            </a:solidFill>
            <a:ln w="28575">
              <a:noFill/>
            </a:ln>
          </p:spPr>
          <p:txBody>
            <a:bodyPr anchor="ctr">
              <a:norm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fr-FR" sz="2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l’ordinateur quantique</a:t>
              </a:r>
              <a:r>
                <a:rPr lang="fr-FR" sz="28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fr-FR" sz="2800" i="1" dirty="0">
                  <a:latin typeface="Times New Roman" pitchFamily="18" charset="0"/>
                  <a:cs typeface="Times New Roman" pitchFamily="18" charset="0"/>
                </a:rPr>
                <a:t>qui permettra de </a:t>
              </a:r>
            </a:p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fr-FR" sz="2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factoriser</a:t>
              </a:r>
              <a:r>
                <a:rPr lang="fr-FR" sz="28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le produit </a:t>
              </a:r>
            </a:p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fr-FR" sz="28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de </a:t>
              </a:r>
              <a:r>
                <a:rPr lang="fr-FR" sz="2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 grands nombres premiers </a:t>
              </a:r>
            </a:p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fr-FR" sz="2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dans des temps raisonnables</a:t>
              </a:r>
              <a:r>
                <a:rPr lang="fr-FR" sz="28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16" name="Picture 6" descr="Inauguration du premier ordinateur quantique à plus de 5000 qubits en  Europe au Centre de supercalculateur de Jülich - Science Allemagne">
              <a:extLst>
                <a:ext uri="{FF2B5EF4-FFF2-40B4-BE49-F238E27FC236}">
                  <a16:creationId xmlns:a16="http://schemas.microsoft.com/office/drawing/2014/main" id="{CFEB003D-3B1A-37C9-4DB7-54C741DC09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44" y="1723873"/>
              <a:ext cx="2664000" cy="3416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2CD9D1E7-5ECB-A3B4-2CB2-CF5E9702EC58}"/>
              </a:ext>
            </a:extLst>
          </p:cNvPr>
          <p:cNvGrpSpPr/>
          <p:nvPr/>
        </p:nvGrpSpPr>
        <p:grpSpPr>
          <a:xfrm>
            <a:off x="432000" y="1662437"/>
            <a:ext cx="8306760" cy="3432464"/>
            <a:chOff x="520696" y="2512829"/>
            <a:chExt cx="8306760" cy="3432464"/>
          </a:xfrm>
        </p:grpSpPr>
        <p:sp>
          <p:nvSpPr>
            <p:cNvPr id="18" name="Espace réservé du contenu 7">
              <a:extLst>
                <a:ext uri="{FF2B5EF4-FFF2-40B4-BE49-F238E27FC236}">
                  <a16:creationId xmlns:a16="http://schemas.microsoft.com/office/drawing/2014/main" id="{988868CE-DAF8-5AC6-F3E2-977690D97B68}"/>
                </a:ext>
              </a:extLst>
            </p:cNvPr>
            <p:cNvSpPr txBox="1">
              <a:spLocks/>
            </p:cNvSpPr>
            <p:nvPr/>
          </p:nvSpPr>
          <p:spPr>
            <a:xfrm>
              <a:off x="3230992" y="2528544"/>
              <a:ext cx="5596464" cy="3370581"/>
            </a:xfrm>
            <a:prstGeom prst="rect">
              <a:avLst/>
            </a:prstGeom>
            <a:solidFill>
              <a:srgbClr val="FFC000"/>
            </a:solidFill>
            <a:ln w="28575">
              <a:noFill/>
            </a:ln>
          </p:spPr>
          <p:txBody>
            <a:bodyPr anchor="ctr">
              <a:norm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fr-FR" sz="4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Algorithme de </a:t>
              </a:r>
              <a:r>
                <a:rPr lang="fr-FR" sz="4000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Shor</a:t>
              </a:r>
              <a:r>
                <a:rPr lang="fr-FR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23" name="Picture 4">
              <a:extLst>
                <a:ext uri="{FF2B5EF4-FFF2-40B4-BE49-F238E27FC236}">
                  <a16:creationId xmlns:a16="http://schemas.microsoft.com/office/drawing/2014/main" id="{205447A9-26C1-10C8-AF06-C0986CA795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696" y="2512829"/>
              <a:ext cx="2664000" cy="3432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086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10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7ADE3D6-B016-5ECC-8A49-B45936BF8862}"/>
              </a:ext>
            </a:extLst>
          </p:cNvPr>
          <p:cNvSpPr txBox="1"/>
          <p:nvPr/>
        </p:nvSpPr>
        <p:spPr>
          <a:xfrm>
            <a:off x="432000" y="3255404"/>
            <a:ext cx="8280000" cy="226800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communications</a:t>
            </a:r>
            <a:r>
              <a:rPr lang="fr-F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quantiques</a:t>
            </a:r>
            <a:r>
              <a:rPr lang="fr-F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fr-F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 appel aux </a:t>
            </a:r>
          </a:p>
          <a:p>
            <a:pPr algn="ctr"/>
            <a:r>
              <a:rPr lang="fr-FR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notions quantiques fondamentales:</a:t>
            </a:r>
            <a:endParaRPr lang="fr-FR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B9A54FB-3E82-839F-A282-1BA68FD08C7A}"/>
              </a:ext>
            </a:extLst>
          </p:cNvPr>
          <p:cNvSpPr txBox="1"/>
          <p:nvPr/>
        </p:nvSpPr>
        <p:spPr>
          <a:xfrm>
            <a:off x="432000" y="5622352"/>
            <a:ext cx="8280000" cy="684000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fr-F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notions qui reposent toutes sur </a:t>
            </a:r>
            <a:r>
              <a:rPr lang="fr-FR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 concept de Qubit</a:t>
            </a:r>
            <a:r>
              <a:rPr lang="fr-F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45DC095-6B91-72BD-CEFE-0CFEDF29E967}"/>
              </a:ext>
            </a:extLst>
          </p:cNvPr>
          <p:cNvSpPr txBox="1">
            <a:spLocks/>
          </p:cNvSpPr>
          <p:nvPr/>
        </p:nvSpPr>
        <p:spPr>
          <a:xfrm>
            <a:off x="432000" y="695326"/>
            <a:ext cx="8280000" cy="1116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 communications quantiques appartiennent au domaine de l’information quantique.</a:t>
            </a:r>
            <a:endParaRPr lang="fr-FR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8046C909-98F6-C7D9-8EBC-C5BDCF139906}"/>
              </a:ext>
            </a:extLst>
          </p:cNvPr>
          <p:cNvGrpSpPr/>
          <p:nvPr/>
        </p:nvGrpSpPr>
        <p:grpSpPr>
          <a:xfrm>
            <a:off x="432000" y="1955909"/>
            <a:ext cx="8280000" cy="1234198"/>
            <a:chOff x="432000" y="1709021"/>
            <a:chExt cx="8280000" cy="123419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B3F6939-7B66-8A3B-FDA5-C06CC2DA020D}"/>
                </a:ext>
              </a:extLst>
            </p:cNvPr>
            <p:cNvSpPr/>
            <p:nvPr/>
          </p:nvSpPr>
          <p:spPr>
            <a:xfrm>
              <a:off x="432000" y="1719219"/>
              <a:ext cx="8280000" cy="1224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Titre 1">
              <a:extLst>
                <a:ext uri="{FF2B5EF4-FFF2-40B4-BE49-F238E27FC236}">
                  <a16:creationId xmlns:a16="http://schemas.microsoft.com/office/drawing/2014/main" id="{796A6527-79DB-9810-B1F4-6B90E8F7695F}"/>
                </a:ext>
              </a:extLst>
            </p:cNvPr>
            <p:cNvSpPr txBox="1">
              <a:spLocks/>
            </p:cNvSpPr>
            <p:nvPr/>
          </p:nvSpPr>
          <p:spPr>
            <a:xfrm>
              <a:off x="2137704" y="1719219"/>
              <a:ext cx="6552000" cy="1224000"/>
            </a:xfrm>
            <a:prstGeom prst="rect">
              <a:avLst/>
            </a:prstGeom>
            <a:solidFill>
              <a:srgbClr val="FFFF00"/>
            </a:solidFill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fr-FR" sz="2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L’information quantique</a:t>
              </a:r>
              <a:r>
                <a:rPr lang="fr-FR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s’est développée à partir de l’expérience d’intrication réalisée en 1980 par </a:t>
              </a:r>
              <a:r>
                <a:rPr lang="fr-FR" sz="2400" b="1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Alain Aspect</a:t>
              </a:r>
              <a:r>
                <a:rPr lang="fr-FR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prix Nobel de physique 2022.</a:t>
              </a:r>
              <a:endPara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2" descr="D:\backup\Autre utilisateur\Intrication\présentation photos\A. Aspect.jpg">
              <a:extLst>
                <a:ext uri="{FF2B5EF4-FFF2-40B4-BE49-F238E27FC236}">
                  <a16:creationId xmlns:a16="http://schemas.microsoft.com/office/drawing/2014/main" id="{FEC13202-4D8B-B049-3EB7-A3BBD63B8B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0112" y="1709021"/>
              <a:ext cx="1620000" cy="1217343"/>
            </a:xfrm>
            <a:prstGeom prst="rect">
              <a:avLst/>
            </a:prstGeom>
            <a:noFill/>
          </p:spPr>
        </p:pic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17673AD2-FA02-63BB-D7CF-6F1FAE5FE7AC}"/>
              </a:ext>
            </a:extLst>
          </p:cNvPr>
          <p:cNvGrpSpPr/>
          <p:nvPr/>
        </p:nvGrpSpPr>
        <p:grpSpPr>
          <a:xfrm>
            <a:off x="432000" y="3362219"/>
            <a:ext cx="8280000" cy="2160000"/>
            <a:chOff x="7546524" y="3362219"/>
            <a:chExt cx="8280000" cy="2160000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C6139831-DF12-1946-4F6A-231C9273F99B}"/>
                </a:ext>
              </a:extLst>
            </p:cNvPr>
            <p:cNvSpPr txBox="1"/>
            <p:nvPr/>
          </p:nvSpPr>
          <p:spPr>
            <a:xfrm>
              <a:off x="7546524" y="3362219"/>
              <a:ext cx="8280000" cy="2160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just"/>
              <a:endParaRPr lang="fr-F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fr-F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fr-F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2" descr="Nosing Doeuk sur LinkedIn : #quantique #quantum #intrication">
              <a:extLst>
                <a:ext uri="{FF2B5EF4-FFF2-40B4-BE49-F238E27FC236}">
                  <a16:creationId xmlns:a16="http://schemas.microsoft.com/office/drawing/2014/main" id="{B9AEF0F7-85A3-AB85-F72F-07A092AB46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3704" y="3428011"/>
              <a:ext cx="1953768" cy="1953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Einstein–Podolsky–Rosen Paradox. Challenges the completeness of quantum… |  by Areeba Merriam | Cantor's Paradise">
              <a:extLst>
                <a:ext uri="{FF2B5EF4-FFF2-40B4-BE49-F238E27FC236}">
                  <a16:creationId xmlns:a16="http://schemas.microsoft.com/office/drawing/2014/main" id="{C4EC7129-CBDB-1ADF-E1B0-91780E5DC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0380" y="3372851"/>
              <a:ext cx="4140000" cy="2026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D7479E3E-D13B-452A-FDBB-5E27A81A7882}"/>
              </a:ext>
            </a:extLst>
          </p:cNvPr>
          <p:cNvGrpSpPr/>
          <p:nvPr/>
        </p:nvGrpSpPr>
        <p:grpSpPr>
          <a:xfrm>
            <a:off x="432000" y="3310599"/>
            <a:ext cx="8280000" cy="2160000"/>
            <a:chOff x="460112" y="3307355"/>
            <a:chExt cx="8280000" cy="2160000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9EE02292-D446-C82C-B6E0-B94F2FA50ED2}"/>
                </a:ext>
              </a:extLst>
            </p:cNvPr>
            <p:cNvSpPr txBox="1"/>
            <p:nvPr/>
          </p:nvSpPr>
          <p:spPr>
            <a:xfrm>
              <a:off x="460112" y="3307355"/>
              <a:ext cx="8280000" cy="2160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just"/>
              <a:endParaRPr lang="fr-F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fr-F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fr-F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6" name="Picture 4" descr="C'est quoi la téléportation quantique ? [cocotte science ep10] - YouTube">
              <a:extLst>
                <a:ext uri="{FF2B5EF4-FFF2-40B4-BE49-F238E27FC236}">
                  <a16:creationId xmlns:a16="http://schemas.microsoft.com/office/drawing/2014/main" id="{C5532B41-2EBA-367D-1CB6-38B5C5DE14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000" y="3327614"/>
              <a:ext cx="3780000" cy="211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920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45DC095-6B91-72BD-CEFE-0CFEDF29E967}"/>
              </a:ext>
            </a:extLst>
          </p:cNvPr>
          <p:cNvSpPr txBox="1">
            <a:spLocks/>
          </p:cNvSpPr>
          <p:nvPr/>
        </p:nvSpPr>
        <p:spPr>
          <a:xfrm>
            <a:off x="432000" y="480532"/>
            <a:ext cx="8280000" cy="5940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 Qubit</a:t>
            </a:r>
            <a:endParaRPr lang="fr-FR" sz="7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632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e 28">
            <a:extLst>
              <a:ext uri="{FF2B5EF4-FFF2-40B4-BE49-F238E27FC236}">
                <a16:creationId xmlns:a16="http://schemas.microsoft.com/office/drawing/2014/main" id="{A09AFD72-7F82-48DA-2D14-A34A23430A3A}"/>
              </a:ext>
            </a:extLst>
          </p:cNvPr>
          <p:cNvGrpSpPr/>
          <p:nvPr/>
        </p:nvGrpSpPr>
        <p:grpSpPr>
          <a:xfrm>
            <a:off x="432000" y="568128"/>
            <a:ext cx="8280000" cy="5832000"/>
            <a:chOff x="432000" y="835415"/>
            <a:chExt cx="8280000" cy="5760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4D4691A-D5DF-03B8-3631-CC4E7895E33D}"/>
                </a:ext>
              </a:extLst>
            </p:cNvPr>
            <p:cNvSpPr/>
            <p:nvPr/>
          </p:nvSpPr>
          <p:spPr>
            <a:xfrm>
              <a:off x="432000" y="835415"/>
              <a:ext cx="8280000" cy="5760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FB6DA232-23DF-0FC4-6F47-D11DCAB7F489}"/>
                </a:ext>
              </a:extLst>
            </p:cNvPr>
            <p:cNvSpPr txBox="1"/>
            <p:nvPr/>
          </p:nvSpPr>
          <p:spPr>
            <a:xfrm>
              <a:off x="432000" y="835415"/>
              <a:ext cx="8280000" cy="90329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Il existe une grande variété de « systèmes quantiques » </a:t>
              </a:r>
            </a:p>
            <a:p>
              <a:pPr algn="ctr"/>
              <a:r>
                <a:rPr lang="fr-FR" sz="28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susceptibles d’être utilisés comme Qubits. </a:t>
              </a:r>
              <a:endParaRPr lang="fr-FR" sz="2800" i="1" dirty="0">
                <a:latin typeface="Times New Roman" pitchFamily="18" charset="0"/>
                <a:cs typeface="Times New Roman" pitchFamily="18" charset="0"/>
                <a:sym typeface="Symbol"/>
              </a:endParaRP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8B6FE312-388A-68E0-BD8E-A8B4A475304C}"/>
              </a:ext>
            </a:extLst>
          </p:cNvPr>
          <p:cNvGrpSpPr/>
          <p:nvPr/>
        </p:nvGrpSpPr>
        <p:grpSpPr>
          <a:xfrm>
            <a:off x="1358766" y="1772128"/>
            <a:ext cx="6372000" cy="2995619"/>
            <a:chOff x="1358766" y="2758769"/>
            <a:chExt cx="6372000" cy="2995619"/>
          </a:xfrm>
        </p:grpSpPr>
        <p:pic>
          <p:nvPicPr>
            <p:cNvPr id="35" name="Picture 2" descr="D:\backup\Autre utilisateur\Intrication\Qubit, Portes\Images Qubit hardware\Acteurs-par-type-de-qubit_Ezraty.jpg">
              <a:extLst>
                <a:ext uri="{FF2B5EF4-FFF2-40B4-BE49-F238E27FC236}">
                  <a16:creationId xmlns:a16="http://schemas.microsoft.com/office/drawing/2014/main" id="{FABACA2C-BB8E-F802-7C3C-D1A496592F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50308" y="2758769"/>
              <a:ext cx="6243384" cy="2916000"/>
            </a:xfrm>
            <a:prstGeom prst="rect">
              <a:avLst/>
            </a:prstGeom>
            <a:noFill/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880568C-1F1D-29CE-F371-1095A6211966}"/>
                </a:ext>
              </a:extLst>
            </p:cNvPr>
            <p:cNvSpPr/>
            <p:nvPr/>
          </p:nvSpPr>
          <p:spPr>
            <a:xfrm>
              <a:off x="1358766" y="3918388"/>
              <a:ext cx="6372000" cy="1836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37" name="Picture 2" descr="D:\backup\Autre utilisateur\Intrication\Qubit, Portes\Images Qubit hardware\Acteurs-par-type-de-qubit_Ezraty.jpg">
            <a:extLst>
              <a:ext uri="{FF2B5EF4-FFF2-40B4-BE49-F238E27FC236}">
                <a16:creationId xmlns:a16="http://schemas.microsoft.com/office/drawing/2014/main" id="{AC9364BE-648C-11A6-D457-11467E064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2579" y="1793330"/>
            <a:ext cx="6228000" cy="2908814"/>
          </a:xfrm>
          <a:prstGeom prst="rect">
            <a:avLst/>
          </a:prstGeom>
          <a:noFill/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250A980-5881-42F2-13EA-F3C0537EA3FC}"/>
              </a:ext>
            </a:extLst>
          </p:cNvPr>
          <p:cNvSpPr txBox="1"/>
          <p:nvPr/>
        </p:nvSpPr>
        <p:spPr>
          <a:xfrm>
            <a:off x="432000" y="5105553"/>
            <a:ext cx="8280000" cy="1188000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Dans le cas des réseaux quantiques ce sont les « Qubits optiques », qui sont actuellement privilégiés.</a:t>
            </a:r>
            <a:endParaRPr lang="fr-FR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87E2299-A437-614C-6BF3-1AA59524D0A5}"/>
              </a:ext>
            </a:extLst>
          </p:cNvPr>
          <p:cNvSpPr txBox="1"/>
          <p:nvPr/>
        </p:nvSpPr>
        <p:spPr>
          <a:xfrm>
            <a:off x="594000" y="5305314"/>
            <a:ext cx="7956000" cy="830997"/>
          </a:xfrm>
          <a:prstGeom prst="rect">
            <a:avLst/>
          </a:prstGeom>
          <a:solidFill>
            <a:srgbClr val="92D050"/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« Qubits optiques » </a:t>
            </a:r>
          </a:p>
          <a:p>
            <a:pPr algn="ctr"/>
            <a:r>
              <a:rPr lang="fr-F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exploitent le phénomène de polarisation de la lumière.</a:t>
            </a:r>
            <a:endParaRPr lang="fr-FR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423319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12A98AC-355A-8A12-090A-DED56E9ECC32}"/>
              </a:ext>
            </a:extLst>
          </p:cNvPr>
          <p:cNvSpPr txBox="1"/>
          <p:nvPr/>
        </p:nvSpPr>
        <p:spPr>
          <a:xfrm>
            <a:off x="432000" y="493982"/>
            <a:ext cx="8280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Principe d’un </a:t>
            </a:r>
            <a:r>
              <a:rPr lang="fr-FR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 Qubit optique ».</a:t>
            </a:r>
            <a:endParaRPr lang="fr-FR" sz="4000" b="1" dirty="0">
              <a:solidFill>
                <a:srgbClr val="FF0000"/>
              </a:solidFill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F8856BA3-DF2A-CC8E-1C20-A75BC9B22D0E}"/>
              </a:ext>
            </a:extLst>
          </p:cNvPr>
          <p:cNvGrpSpPr/>
          <p:nvPr/>
        </p:nvGrpSpPr>
        <p:grpSpPr>
          <a:xfrm>
            <a:off x="432000" y="1283870"/>
            <a:ext cx="8280000" cy="3796359"/>
            <a:chOff x="432000" y="976142"/>
            <a:chExt cx="8280000" cy="3796359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F08A6E54-8273-07FC-BFA2-BAAB84440C77}"/>
                </a:ext>
              </a:extLst>
            </p:cNvPr>
            <p:cNvGrpSpPr/>
            <p:nvPr/>
          </p:nvGrpSpPr>
          <p:grpSpPr>
            <a:xfrm>
              <a:off x="1067059" y="2286238"/>
              <a:ext cx="2279617" cy="2486263"/>
              <a:chOff x="5705475" y="4265612"/>
              <a:chExt cx="1879051" cy="2054225"/>
            </a:xfrm>
          </p:grpSpPr>
          <p:pic>
            <p:nvPicPr>
              <p:cNvPr id="7" name="Picture 2" descr="D:\backup\Autre utilisateur\Intrication\figures et images\Chip-02-LowRes-690x642.jpg">
                <a:extLst>
                  <a:ext uri="{FF2B5EF4-FFF2-40B4-BE49-F238E27FC236}">
                    <a16:creationId xmlns:a16="http://schemas.microsoft.com/office/drawing/2014/main" id="{2A3EEC89-9790-0403-1531-287358E651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705475" y="4265612"/>
                <a:ext cx="1879051" cy="2054225"/>
              </a:xfrm>
              <a:prstGeom prst="rect">
                <a:avLst/>
              </a:prstGeom>
              <a:noFill/>
            </p:spPr>
          </p:pic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B3AF1586-EFDF-B5E3-C83E-DD8A70810E64}"/>
                  </a:ext>
                </a:extLst>
              </p:cNvPr>
              <p:cNvSpPr txBox="1"/>
              <p:nvPr/>
            </p:nvSpPr>
            <p:spPr>
              <a:xfrm>
                <a:off x="5886450" y="4265612"/>
                <a:ext cx="1491730" cy="4826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1" i="1" dirty="0" err="1">
                    <a:latin typeface="Times New Roman" pitchFamily="18" charset="0"/>
                    <a:cs typeface="Times New Roman" pitchFamily="18" charset="0"/>
                  </a:rPr>
                  <a:t>Quandela</a:t>
                </a:r>
                <a:endParaRPr lang="fr-FR" sz="24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D5F492E4-18D6-DE03-03B7-68E7E4DC24B6}"/>
                </a:ext>
              </a:extLst>
            </p:cNvPr>
            <p:cNvSpPr txBox="1"/>
            <p:nvPr/>
          </p:nvSpPr>
          <p:spPr>
            <a:xfrm>
              <a:off x="432000" y="976142"/>
              <a:ext cx="8280000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i="1" dirty="0">
                  <a:latin typeface="Times New Roman" pitchFamily="18" charset="0"/>
                  <a:cs typeface="Times New Roman" pitchFamily="18" charset="0"/>
                </a:rPr>
                <a:t>On dispose d’une source de lumière qui émet des photons </a:t>
              </a:r>
              <a:r>
                <a:rPr lang="fr-FR" sz="2000" b="1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un par un</a:t>
              </a:r>
              <a:r>
                <a:rPr lang="fr-FR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fr-FR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FF975350-C67E-E240-01B9-50347CC6A9CE}"/>
              </a:ext>
            </a:extLst>
          </p:cNvPr>
          <p:cNvGrpSpPr/>
          <p:nvPr/>
        </p:nvGrpSpPr>
        <p:grpSpPr>
          <a:xfrm>
            <a:off x="789392" y="2490156"/>
            <a:ext cx="2731802" cy="2772000"/>
            <a:chOff x="1344715" y="3369036"/>
            <a:chExt cx="2731802" cy="2772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CF6F3C3-19DC-A936-AEC1-34A18A3C1FFE}"/>
                </a:ext>
              </a:extLst>
            </p:cNvPr>
            <p:cNvSpPr/>
            <p:nvPr/>
          </p:nvSpPr>
          <p:spPr>
            <a:xfrm>
              <a:off x="1344715" y="3369036"/>
              <a:ext cx="2731802" cy="277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C1FAE53-AC52-D41F-8679-DDB2565F5E35}"/>
                </a:ext>
              </a:extLst>
            </p:cNvPr>
            <p:cNvGrpSpPr/>
            <p:nvPr/>
          </p:nvGrpSpPr>
          <p:grpSpPr>
            <a:xfrm>
              <a:off x="1733987" y="4793287"/>
              <a:ext cx="911956" cy="1176460"/>
              <a:chOff x="1561947" y="2380227"/>
              <a:chExt cx="911956" cy="1176460"/>
            </a:xfrm>
          </p:grpSpPr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41B0B618-D953-909E-C883-0B2ACA43D837}"/>
                  </a:ext>
                </a:extLst>
              </p:cNvPr>
              <p:cNvCxnSpPr/>
              <p:nvPr/>
            </p:nvCxnSpPr>
            <p:spPr>
              <a:xfrm flipH="1">
                <a:off x="2269391" y="2401882"/>
                <a:ext cx="190442" cy="253922"/>
              </a:xfrm>
              <a:prstGeom prst="line">
                <a:avLst/>
              </a:prstGeom>
              <a:ln w="19050">
                <a:solidFill>
                  <a:srgbClr val="FFFF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avec flèche 31">
                <a:extLst>
                  <a:ext uri="{FF2B5EF4-FFF2-40B4-BE49-F238E27FC236}">
                    <a16:creationId xmlns:a16="http://schemas.microsoft.com/office/drawing/2014/main" id="{80102F78-3EDC-B7D8-9C8C-3E2F54B797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61947" y="2380227"/>
                <a:ext cx="911956" cy="1176460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D2F851FF-7992-8A31-00C2-6DE7981FEDCD}"/>
                </a:ext>
              </a:extLst>
            </p:cNvPr>
            <p:cNvSpPr txBox="1"/>
            <p:nvPr/>
          </p:nvSpPr>
          <p:spPr>
            <a:xfrm>
              <a:off x="1426178" y="4801901"/>
              <a:ext cx="828000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Photon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684E062B-9652-58D1-2C15-D46E33B36FCF}"/>
              </a:ext>
            </a:extLst>
          </p:cNvPr>
          <p:cNvGrpSpPr/>
          <p:nvPr/>
        </p:nvGrpSpPr>
        <p:grpSpPr>
          <a:xfrm>
            <a:off x="429498" y="1712066"/>
            <a:ext cx="8280000" cy="3442201"/>
            <a:chOff x="461493" y="1348216"/>
            <a:chExt cx="8280000" cy="3442201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49901018-02A2-76CF-2720-14209EB76AB4}"/>
                </a:ext>
              </a:extLst>
            </p:cNvPr>
            <p:cNvGrpSpPr/>
            <p:nvPr/>
          </p:nvGrpSpPr>
          <p:grpSpPr>
            <a:xfrm>
              <a:off x="1058742" y="3927070"/>
              <a:ext cx="947509" cy="863347"/>
              <a:chOff x="1811774" y="4595578"/>
              <a:chExt cx="947509" cy="863347"/>
            </a:xfrm>
          </p:grpSpPr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75CC33FA-D8A5-AA5E-E313-CD28455CECE6}"/>
                  </a:ext>
                </a:extLst>
              </p:cNvPr>
              <p:cNvSpPr txBox="1"/>
              <p:nvPr/>
            </p:nvSpPr>
            <p:spPr>
              <a:xfrm>
                <a:off x="2475923" y="4722051"/>
                <a:ext cx="199499" cy="30777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FF0000"/>
                    </a:solidFill>
                    <a:latin typeface="Symbol" pitchFamily="18" charset="2"/>
                    <a:cs typeface="Times New Roman" pitchFamily="18" charset="0"/>
                  </a:rPr>
                  <a:t>q</a:t>
                </a:r>
                <a:endParaRPr lang="fr-FR" sz="1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9" name="Connecteur droit 38">
                <a:extLst>
                  <a:ext uri="{FF2B5EF4-FFF2-40B4-BE49-F238E27FC236}">
                    <a16:creationId xmlns:a16="http://schemas.microsoft.com/office/drawing/2014/main" id="{7E563A99-6D5E-8EF4-D8F7-17811AE08065}"/>
                  </a:ext>
                </a:extLst>
              </p:cNvPr>
              <p:cNvCxnSpPr/>
              <p:nvPr/>
            </p:nvCxnSpPr>
            <p:spPr>
              <a:xfrm>
                <a:off x="1811774" y="4646933"/>
                <a:ext cx="0" cy="76168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>
                <a:extLst>
                  <a:ext uri="{FF2B5EF4-FFF2-40B4-BE49-F238E27FC236}">
                    <a16:creationId xmlns:a16="http://schemas.microsoft.com/office/drawing/2014/main" id="{4F03CD0D-BAC2-8D5B-B34D-38E7A633022F}"/>
                  </a:ext>
                </a:extLst>
              </p:cNvPr>
              <p:cNvCxnSpPr/>
              <p:nvPr/>
            </p:nvCxnSpPr>
            <p:spPr>
              <a:xfrm rot="21300000">
                <a:off x="1818315" y="5376503"/>
                <a:ext cx="920368" cy="824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>
                <a:extLst>
                  <a:ext uri="{FF2B5EF4-FFF2-40B4-BE49-F238E27FC236}">
                    <a16:creationId xmlns:a16="http://schemas.microsoft.com/office/drawing/2014/main" id="{396E0754-6823-06F7-1077-64BF45233F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59283" y="4635806"/>
                <a:ext cx="0" cy="7934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avec flèche 41">
                <a:extLst>
                  <a:ext uri="{FF2B5EF4-FFF2-40B4-BE49-F238E27FC236}">
                    <a16:creationId xmlns:a16="http://schemas.microsoft.com/office/drawing/2014/main" id="{ECE5E9B4-8591-0996-BDAA-589E7BA51EE7}"/>
                  </a:ext>
                </a:extLst>
              </p:cNvPr>
              <p:cNvCxnSpPr/>
              <p:nvPr/>
            </p:nvCxnSpPr>
            <p:spPr>
              <a:xfrm rot="5400000" flipH="1">
                <a:off x="2087192" y="4820960"/>
                <a:ext cx="38088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avec flèche 42">
                <a:extLst>
                  <a:ext uri="{FF2B5EF4-FFF2-40B4-BE49-F238E27FC236}">
                    <a16:creationId xmlns:a16="http://schemas.microsoft.com/office/drawing/2014/main" id="{9DA3B6CE-9924-B35F-C3DD-BA3EFFD67780}"/>
                  </a:ext>
                </a:extLst>
              </p:cNvPr>
              <p:cNvCxnSpPr/>
              <p:nvPr/>
            </p:nvCxnSpPr>
            <p:spPr>
              <a:xfrm rot="16200000" flipV="1">
                <a:off x="2074094" y="4820960"/>
                <a:ext cx="0" cy="38088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16A7C1A7-0AF4-5F6F-10A9-93B9A0801D63}"/>
                  </a:ext>
                </a:extLst>
              </p:cNvPr>
              <p:cNvCxnSpPr/>
              <p:nvPr/>
            </p:nvCxnSpPr>
            <p:spPr>
              <a:xfrm rot="5400000" flipH="1" flipV="1">
                <a:off x="2483165" y="4813009"/>
                <a:ext cx="0" cy="38088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avec flèche 44">
                <a:extLst>
                  <a:ext uri="{FF2B5EF4-FFF2-40B4-BE49-F238E27FC236}">
                    <a16:creationId xmlns:a16="http://schemas.microsoft.com/office/drawing/2014/main" id="{9F2FA8E9-06AB-D258-081F-AE76961F4C21}"/>
                  </a:ext>
                </a:extLst>
              </p:cNvPr>
              <p:cNvCxnSpPr/>
              <p:nvPr/>
            </p:nvCxnSpPr>
            <p:spPr>
              <a:xfrm rot="16200000" flipH="1" flipV="1">
                <a:off x="2087192" y="5198826"/>
                <a:ext cx="38088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>
                <a:extLst>
                  <a:ext uri="{FF2B5EF4-FFF2-40B4-BE49-F238E27FC236}">
                    <a16:creationId xmlns:a16="http://schemas.microsoft.com/office/drawing/2014/main" id="{2DB15DC2-52A7-F1EB-52BE-F3D09752AB09}"/>
                  </a:ext>
                </a:extLst>
              </p:cNvPr>
              <p:cNvCxnSpPr/>
              <p:nvPr/>
            </p:nvCxnSpPr>
            <p:spPr>
              <a:xfrm rot="21300000">
                <a:off x="1818315" y="4595578"/>
                <a:ext cx="920368" cy="824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avec flèche 46">
                <a:extLst>
                  <a:ext uri="{FF2B5EF4-FFF2-40B4-BE49-F238E27FC236}">
                    <a16:creationId xmlns:a16="http://schemas.microsoft.com/office/drawing/2014/main" id="{6608A867-202E-E183-9EE1-3A567FB3BB46}"/>
                  </a:ext>
                </a:extLst>
              </p:cNvPr>
              <p:cNvCxnSpPr/>
              <p:nvPr/>
            </p:nvCxnSpPr>
            <p:spPr>
              <a:xfrm rot="16020000">
                <a:off x="2040178" y="4706091"/>
                <a:ext cx="458053" cy="583091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Arc 47">
                <a:extLst>
                  <a:ext uri="{FF2B5EF4-FFF2-40B4-BE49-F238E27FC236}">
                    <a16:creationId xmlns:a16="http://schemas.microsoft.com/office/drawing/2014/main" id="{DEF8EC0D-2CA6-C7AB-3CD0-6EA244EBD86E}"/>
                  </a:ext>
                </a:extLst>
              </p:cNvPr>
              <p:cNvSpPr/>
              <p:nvPr/>
            </p:nvSpPr>
            <p:spPr>
              <a:xfrm rot="5400000" flipH="1">
                <a:off x="2305868" y="4929644"/>
                <a:ext cx="169652" cy="113225"/>
              </a:xfrm>
              <a:prstGeom prst="arc">
                <a:avLst>
                  <a:gd name="adj1" fmla="val 16061821"/>
                  <a:gd name="adj2" fmla="val 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A65FA72D-3C3D-5B99-E303-CFD0B190F24A}"/>
                </a:ext>
              </a:extLst>
            </p:cNvPr>
            <p:cNvSpPr txBox="1"/>
            <p:nvPr/>
          </p:nvSpPr>
          <p:spPr>
            <a:xfrm>
              <a:off x="461493" y="1348216"/>
              <a:ext cx="8280000" cy="70788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i="1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fr-FR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chaque photon </a:t>
              </a:r>
              <a:r>
                <a:rPr lang="fr-FR" sz="2000" b="1" i="1" dirty="0">
                  <a:latin typeface="Times New Roman" pitchFamily="18" charset="0"/>
                  <a:cs typeface="Times New Roman" pitchFamily="18" charset="0"/>
                </a:rPr>
                <a:t>correspond une </a:t>
              </a:r>
              <a:r>
                <a:rPr lang="fr-F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vibration lumineuse perpendiculaire </a:t>
              </a:r>
              <a:r>
                <a:rPr lang="fr-FR" sz="2000" b="1" i="1" dirty="0">
                  <a:latin typeface="Times New Roman" pitchFamily="18" charset="0"/>
                  <a:cs typeface="Times New Roman" pitchFamily="18" charset="0"/>
                </a:rPr>
                <a:t>au sens de propagation (rayon lumineux)</a:t>
              </a:r>
              <a:r>
                <a:rPr lang="fr-FR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000" b="1" i="1" dirty="0">
                  <a:latin typeface="Times New Roman" pitchFamily="18" charset="0"/>
                  <a:cs typeface="Times New Roman" pitchFamily="18" charset="0"/>
                </a:rPr>
                <a:t>qui fait </a:t>
              </a:r>
              <a:r>
                <a:rPr lang="fr-F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un angle </a:t>
              </a:r>
              <a:r>
                <a:rPr lang="fr-F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anose="05050102010706020507" pitchFamily="18" charset="2"/>
                  <a:cs typeface="Times New Roman" pitchFamily="18" charset="0"/>
                </a:rPr>
                <a:t>q</a:t>
              </a:r>
              <a:r>
                <a:rPr lang="fr-F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avec l’horizontale</a:t>
              </a:r>
              <a:r>
                <a:rPr lang="fr-FR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fr-FR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5A10E4EA-BE96-94FE-AF70-9CC0FB266501}"/>
              </a:ext>
            </a:extLst>
          </p:cNvPr>
          <p:cNvGrpSpPr/>
          <p:nvPr/>
        </p:nvGrpSpPr>
        <p:grpSpPr>
          <a:xfrm>
            <a:off x="3903361" y="2446731"/>
            <a:ext cx="4345685" cy="981745"/>
            <a:chOff x="9490346" y="336464"/>
            <a:chExt cx="4345685" cy="981745"/>
          </a:xfrm>
        </p:grpSpPr>
        <p:pic>
          <p:nvPicPr>
            <p:cNvPr id="9" name="Picture 4" descr="Cours | Lelivrescolaire.fr">
              <a:extLst>
                <a:ext uri="{FF2B5EF4-FFF2-40B4-BE49-F238E27FC236}">
                  <a16:creationId xmlns:a16="http://schemas.microsoft.com/office/drawing/2014/main" id="{C6B2D4F7-8AE4-3B3D-AC66-8E5733A0DB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8345" y="336464"/>
              <a:ext cx="2617686" cy="9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Le choix de vos cordes de guitare – Total music">
              <a:extLst>
                <a:ext uri="{FF2B5EF4-FFF2-40B4-BE49-F238E27FC236}">
                  <a16:creationId xmlns:a16="http://schemas.microsoft.com/office/drawing/2014/main" id="{D2C894FD-9060-CDE5-AABA-65C28E2AA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0346" y="336464"/>
              <a:ext cx="1728000" cy="981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916664A-B179-A680-CE09-9B77F5B698F7}"/>
              </a:ext>
            </a:extLst>
          </p:cNvPr>
          <p:cNvGrpSpPr/>
          <p:nvPr/>
        </p:nvGrpSpPr>
        <p:grpSpPr>
          <a:xfrm>
            <a:off x="780337" y="2434177"/>
            <a:ext cx="7875318" cy="2827008"/>
            <a:chOff x="-8366255" y="2566458"/>
            <a:chExt cx="7875318" cy="2827008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6A2669D7-3D1A-E805-8D92-F2043E0790B7}"/>
                </a:ext>
              </a:extLst>
            </p:cNvPr>
            <p:cNvSpPr txBox="1"/>
            <p:nvPr/>
          </p:nvSpPr>
          <p:spPr>
            <a:xfrm>
              <a:off x="-5475555" y="2566458"/>
              <a:ext cx="4984618" cy="1015663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i="1" dirty="0">
                  <a:latin typeface="Times New Roman" pitchFamily="18" charset="0"/>
                  <a:cs typeface="Times New Roman" pitchFamily="18" charset="0"/>
                </a:rPr>
                <a:t>Un prisme biréfringent </a:t>
              </a:r>
            </a:p>
            <a:p>
              <a:pPr algn="ctr"/>
              <a:r>
                <a:rPr lang="fr-FR" sz="2000" b="1" i="1" dirty="0">
                  <a:latin typeface="Times New Roman" pitchFamily="18" charset="0"/>
                  <a:cs typeface="Times New Roman" pitchFamily="18" charset="0"/>
                </a:rPr>
                <a:t>est constitué de </a:t>
              </a:r>
              <a:r>
                <a:rPr lang="fr-FR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deux prismes de calcite</a:t>
              </a:r>
              <a:r>
                <a:rPr lang="fr-FR" sz="20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fr-FR" sz="2000" b="1" i="1" dirty="0">
                  <a:latin typeface="Times New Roman" pitchFamily="18" charset="0"/>
                  <a:cs typeface="Times New Roman" pitchFamily="18" charset="0"/>
                </a:rPr>
                <a:t>convenablement accolés</a:t>
              </a:r>
              <a:endParaRPr lang="fr-FR" sz="20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2EEEF3C7-A238-BDF5-3F3C-4AF73D24199A}"/>
                </a:ext>
              </a:extLst>
            </p:cNvPr>
            <p:cNvGrpSpPr/>
            <p:nvPr/>
          </p:nvGrpSpPr>
          <p:grpSpPr>
            <a:xfrm>
              <a:off x="-8366255" y="2621466"/>
              <a:ext cx="2731802" cy="2772000"/>
              <a:chOff x="786147" y="1160584"/>
              <a:chExt cx="2731802" cy="277200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38FDF51-1AA7-BD80-672B-50031A287F9A}"/>
                  </a:ext>
                </a:extLst>
              </p:cNvPr>
              <p:cNvSpPr/>
              <p:nvPr/>
            </p:nvSpPr>
            <p:spPr>
              <a:xfrm>
                <a:off x="786147" y="1160584"/>
                <a:ext cx="2731802" cy="27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35" name="Groupe 34">
                <a:extLst>
                  <a:ext uri="{FF2B5EF4-FFF2-40B4-BE49-F238E27FC236}">
                    <a16:creationId xmlns:a16="http://schemas.microsoft.com/office/drawing/2014/main" id="{C9E6829C-74C8-F7B6-32A2-1603DA817E87}"/>
                  </a:ext>
                </a:extLst>
              </p:cNvPr>
              <p:cNvGrpSpPr/>
              <p:nvPr/>
            </p:nvGrpSpPr>
            <p:grpSpPr>
              <a:xfrm>
                <a:off x="1236543" y="2306671"/>
                <a:ext cx="1224502" cy="1472208"/>
                <a:chOff x="1552735" y="2084479"/>
                <a:chExt cx="1224502" cy="1472208"/>
              </a:xfrm>
            </p:grpSpPr>
            <p:sp>
              <p:nvSpPr>
                <p:cNvPr id="38" name="Cube 37">
                  <a:extLst>
                    <a:ext uri="{FF2B5EF4-FFF2-40B4-BE49-F238E27FC236}">
                      <a16:creationId xmlns:a16="http://schemas.microsoft.com/office/drawing/2014/main" id="{69438BF6-E448-7ABF-2CC4-20C9A0B96633}"/>
                    </a:ext>
                  </a:extLst>
                </p:cNvPr>
                <p:cNvSpPr/>
                <p:nvPr/>
              </p:nvSpPr>
              <p:spPr>
                <a:xfrm>
                  <a:off x="2269391" y="2084479"/>
                  <a:ext cx="507846" cy="507845"/>
                </a:xfrm>
                <a:prstGeom prst="cub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noFill/>
                  </a:endParaRPr>
                </a:p>
              </p:txBody>
            </p:sp>
            <p:cxnSp>
              <p:nvCxnSpPr>
                <p:cNvPr id="49" name="Connecteur droit 48">
                  <a:extLst>
                    <a:ext uri="{FF2B5EF4-FFF2-40B4-BE49-F238E27FC236}">
                      <a16:creationId xmlns:a16="http://schemas.microsoft.com/office/drawing/2014/main" id="{0CDCA8C8-97D2-39C6-AA98-2CB7EE9D0C55}"/>
                    </a:ext>
                  </a:extLst>
                </p:cNvPr>
                <p:cNvCxnSpPr/>
                <p:nvPr/>
              </p:nvCxnSpPr>
              <p:spPr>
                <a:xfrm>
                  <a:off x="2396352" y="2084479"/>
                  <a:ext cx="253923" cy="12696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necteur droit 49">
                  <a:extLst>
                    <a:ext uri="{FF2B5EF4-FFF2-40B4-BE49-F238E27FC236}">
                      <a16:creationId xmlns:a16="http://schemas.microsoft.com/office/drawing/2014/main" id="{BDA563AD-A5BA-A4F4-8C2A-9EC9B2D802E3}"/>
                    </a:ext>
                  </a:extLst>
                </p:cNvPr>
                <p:cNvCxnSpPr/>
                <p:nvPr/>
              </p:nvCxnSpPr>
              <p:spPr>
                <a:xfrm flipH="1">
                  <a:off x="2269391" y="2401882"/>
                  <a:ext cx="190442" cy="253922"/>
                </a:xfrm>
                <a:prstGeom prst="line">
                  <a:avLst/>
                </a:prstGeom>
                <a:ln w="19050">
                  <a:solidFill>
                    <a:srgbClr val="FFFF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necteur droit avec flèche 50">
                  <a:extLst>
                    <a:ext uri="{FF2B5EF4-FFF2-40B4-BE49-F238E27FC236}">
                      <a16:creationId xmlns:a16="http://schemas.microsoft.com/office/drawing/2014/main" id="{E920C878-5331-8807-119B-4912189D42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52735" y="2380227"/>
                  <a:ext cx="911956" cy="1176460"/>
                </a:xfrm>
                <a:prstGeom prst="straightConnector1">
                  <a:avLst/>
                </a:prstGeom>
                <a:ln w="38100">
                  <a:solidFill>
                    <a:srgbClr val="FFFF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C82E357F-B9C8-B7CC-0A7C-40B0AA74691A}"/>
                  </a:ext>
                </a:extLst>
              </p:cNvPr>
              <p:cNvSpPr txBox="1"/>
              <p:nvPr/>
            </p:nvSpPr>
            <p:spPr>
              <a:xfrm>
                <a:off x="958906" y="1222636"/>
                <a:ext cx="2279611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Prisme biréfringent</a:t>
                </a:r>
                <a:endParaRPr lang="fr-FR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0CCAC32C-D3D8-C657-CC74-6ABA990459EF}"/>
                </a:ext>
              </a:extLst>
            </p:cNvPr>
            <p:cNvSpPr txBox="1"/>
            <p:nvPr/>
          </p:nvSpPr>
          <p:spPr>
            <a:xfrm>
              <a:off x="-7347846" y="4497491"/>
              <a:ext cx="199499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  <a:latin typeface="Symbol" pitchFamily="18" charset="2"/>
                  <a:cs typeface="Times New Roman" pitchFamily="18" charset="0"/>
                </a:rPr>
                <a:t>q</a:t>
              </a:r>
              <a:endParaRPr lang="fr-FR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BCE3ADE7-0964-81C4-D136-00A0EF6AD8A3}"/>
                </a:ext>
              </a:extLst>
            </p:cNvPr>
            <p:cNvCxnSpPr/>
            <p:nvPr/>
          </p:nvCxnSpPr>
          <p:spPr>
            <a:xfrm>
              <a:off x="-8011995" y="4422373"/>
              <a:ext cx="0" cy="7616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B75838CA-71CA-2563-07A0-427947F9BF77}"/>
                </a:ext>
              </a:extLst>
            </p:cNvPr>
            <p:cNvCxnSpPr/>
            <p:nvPr/>
          </p:nvCxnSpPr>
          <p:spPr>
            <a:xfrm rot="21300000">
              <a:off x="-8005454" y="5151943"/>
              <a:ext cx="920368" cy="824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196F873C-9646-8A1E-3D2E-7B5BF0BF9E91}"/>
                </a:ext>
              </a:extLst>
            </p:cNvPr>
            <p:cNvCxnSpPr>
              <a:cxnSpLocks/>
            </p:cNvCxnSpPr>
            <p:nvPr/>
          </p:nvCxnSpPr>
          <p:spPr>
            <a:xfrm>
              <a:off x="-7064486" y="4411246"/>
              <a:ext cx="0" cy="7934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2E7D836B-07F5-809D-4584-943C1062C461}"/>
                </a:ext>
              </a:extLst>
            </p:cNvPr>
            <p:cNvCxnSpPr/>
            <p:nvPr/>
          </p:nvCxnSpPr>
          <p:spPr>
            <a:xfrm rot="5400000" flipH="1">
              <a:off x="-7736577" y="4596400"/>
              <a:ext cx="38088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BCC7FA21-CD2D-5891-10C7-ED85DEF49E64}"/>
                </a:ext>
              </a:extLst>
            </p:cNvPr>
            <p:cNvCxnSpPr/>
            <p:nvPr/>
          </p:nvCxnSpPr>
          <p:spPr>
            <a:xfrm rot="16200000" flipV="1">
              <a:off x="-7749675" y="4596400"/>
              <a:ext cx="0" cy="38088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39ACC5EE-F589-A430-6D06-71264BCCF3C3}"/>
                </a:ext>
              </a:extLst>
            </p:cNvPr>
            <p:cNvCxnSpPr/>
            <p:nvPr/>
          </p:nvCxnSpPr>
          <p:spPr>
            <a:xfrm rot="5400000" flipH="1" flipV="1">
              <a:off x="-7340604" y="4588449"/>
              <a:ext cx="0" cy="38088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A0452074-DB4D-507F-125D-9B480CD7633B}"/>
                </a:ext>
              </a:extLst>
            </p:cNvPr>
            <p:cNvCxnSpPr/>
            <p:nvPr/>
          </p:nvCxnSpPr>
          <p:spPr>
            <a:xfrm rot="16200000" flipH="1" flipV="1">
              <a:off x="-7736577" y="4974266"/>
              <a:ext cx="38088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C7757250-1598-1F57-FF63-90921F9CB5BA}"/>
                </a:ext>
              </a:extLst>
            </p:cNvPr>
            <p:cNvCxnSpPr/>
            <p:nvPr/>
          </p:nvCxnSpPr>
          <p:spPr>
            <a:xfrm rot="21300000">
              <a:off x="-8005454" y="4371018"/>
              <a:ext cx="920368" cy="824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B0B38938-C512-3ABB-2EB4-EA28B4D4BD76}"/>
                </a:ext>
              </a:extLst>
            </p:cNvPr>
            <p:cNvCxnSpPr/>
            <p:nvPr/>
          </p:nvCxnSpPr>
          <p:spPr>
            <a:xfrm rot="16020000">
              <a:off x="-7780179" y="4495179"/>
              <a:ext cx="458053" cy="583091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4FBD7E67-947A-FA24-6E32-7416DA828854}"/>
                </a:ext>
              </a:extLst>
            </p:cNvPr>
            <p:cNvSpPr/>
            <p:nvPr/>
          </p:nvSpPr>
          <p:spPr>
            <a:xfrm rot="5400000" flipH="1">
              <a:off x="-7517901" y="4705084"/>
              <a:ext cx="169652" cy="113225"/>
            </a:xfrm>
            <a:prstGeom prst="arc">
              <a:avLst>
                <a:gd name="adj1" fmla="val 16061821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527FED04-F323-2443-989E-7786C9BF6CA1}"/>
              </a:ext>
            </a:extLst>
          </p:cNvPr>
          <p:cNvGrpSpPr/>
          <p:nvPr/>
        </p:nvGrpSpPr>
        <p:grpSpPr>
          <a:xfrm>
            <a:off x="793035" y="2470766"/>
            <a:ext cx="7875318" cy="2793352"/>
            <a:chOff x="553152" y="2175415"/>
            <a:chExt cx="7875318" cy="2793352"/>
          </a:xfrm>
        </p:grpSpPr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D154F1F5-7B07-7BA8-C5B1-4CA1414312E3}"/>
                </a:ext>
              </a:extLst>
            </p:cNvPr>
            <p:cNvGrpSpPr/>
            <p:nvPr/>
          </p:nvGrpSpPr>
          <p:grpSpPr>
            <a:xfrm>
              <a:off x="553152" y="2196767"/>
              <a:ext cx="2731802" cy="2772000"/>
              <a:chOff x="5733997" y="3503852"/>
              <a:chExt cx="2731802" cy="2772000"/>
            </a:xfrm>
          </p:grpSpPr>
          <p:grpSp>
            <p:nvGrpSpPr>
              <p:cNvPr id="66" name="Groupe 65">
                <a:extLst>
                  <a:ext uri="{FF2B5EF4-FFF2-40B4-BE49-F238E27FC236}">
                    <a16:creationId xmlns:a16="http://schemas.microsoft.com/office/drawing/2014/main" id="{BE8924E9-EA32-2AA2-CB93-722EB9978166}"/>
                  </a:ext>
                </a:extLst>
              </p:cNvPr>
              <p:cNvGrpSpPr/>
              <p:nvPr/>
            </p:nvGrpSpPr>
            <p:grpSpPr>
              <a:xfrm>
                <a:off x="5733997" y="3503852"/>
                <a:ext cx="2731802" cy="2772000"/>
                <a:chOff x="786147" y="1160584"/>
                <a:chExt cx="2731802" cy="2772000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9061820A-C158-3FD2-89B2-0789C002724B}"/>
                    </a:ext>
                  </a:extLst>
                </p:cNvPr>
                <p:cNvSpPr/>
                <p:nvPr/>
              </p:nvSpPr>
              <p:spPr>
                <a:xfrm>
                  <a:off x="786147" y="1160584"/>
                  <a:ext cx="2731802" cy="2772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grpSp>
              <p:nvGrpSpPr>
                <p:cNvPr id="71" name="Groupe 70">
                  <a:extLst>
                    <a:ext uri="{FF2B5EF4-FFF2-40B4-BE49-F238E27FC236}">
                      <a16:creationId xmlns:a16="http://schemas.microsoft.com/office/drawing/2014/main" id="{D603E351-5DE1-1019-B8A8-8C33444F6609}"/>
                    </a:ext>
                  </a:extLst>
                </p:cNvPr>
                <p:cNvGrpSpPr/>
                <p:nvPr/>
              </p:nvGrpSpPr>
              <p:grpSpPr>
                <a:xfrm>
                  <a:off x="1222895" y="1760562"/>
                  <a:ext cx="1648868" cy="2018317"/>
                  <a:chOff x="1539087" y="1538370"/>
                  <a:chExt cx="1648868" cy="2018317"/>
                </a:xfrm>
              </p:grpSpPr>
              <p:cxnSp>
                <p:nvCxnSpPr>
                  <p:cNvPr id="73" name="Connecteur droit avec flèche 72">
                    <a:extLst>
                      <a:ext uri="{FF2B5EF4-FFF2-40B4-BE49-F238E27FC236}">
                        <a16:creationId xmlns:a16="http://schemas.microsoft.com/office/drawing/2014/main" id="{A9AFF370-77C2-F490-DC6D-7F44A3C4AA6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675562" y="2338402"/>
                    <a:ext cx="888730" cy="0"/>
                  </a:xfrm>
                  <a:prstGeom prst="straightConnector1">
                    <a:avLst/>
                  </a:prstGeom>
                  <a:ln w="38100">
                    <a:solidFill>
                      <a:srgbClr val="FFFF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" name="Cube 73">
                    <a:extLst>
                      <a:ext uri="{FF2B5EF4-FFF2-40B4-BE49-F238E27FC236}">
                        <a16:creationId xmlns:a16="http://schemas.microsoft.com/office/drawing/2014/main" id="{C7320195-2FD2-C27F-9533-F91E62C9644F}"/>
                      </a:ext>
                    </a:extLst>
                  </p:cNvPr>
                  <p:cNvSpPr/>
                  <p:nvPr/>
                </p:nvSpPr>
                <p:spPr>
                  <a:xfrm>
                    <a:off x="2269391" y="2084479"/>
                    <a:ext cx="507846" cy="507845"/>
                  </a:xfrm>
                  <a:prstGeom prst="cub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>
                      <a:noFill/>
                    </a:endParaRPr>
                  </a:p>
                </p:txBody>
              </p:sp>
              <p:cxnSp>
                <p:nvCxnSpPr>
                  <p:cNvPr id="75" name="Connecteur droit 74">
                    <a:extLst>
                      <a:ext uri="{FF2B5EF4-FFF2-40B4-BE49-F238E27FC236}">
                        <a16:creationId xmlns:a16="http://schemas.microsoft.com/office/drawing/2014/main" id="{70C6CD13-07C8-D53F-0E7F-1038084CFB3F}"/>
                      </a:ext>
                    </a:extLst>
                  </p:cNvPr>
                  <p:cNvCxnSpPr/>
                  <p:nvPr/>
                </p:nvCxnSpPr>
                <p:spPr>
                  <a:xfrm>
                    <a:off x="2396352" y="2084479"/>
                    <a:ext cx="253923" cy="12696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Connecteur droit avec flèche 75">
                    <a:extLst>
                      <a:ext uri="{FF2B5EF4-FFF2-40B4-BE49-F238E27FC236}">
                        <a16:creationId xmlns:a16="http://schemas.microsoft.com/office/drawing/2014/main" id="{C847FD06-1FF1-1CE8-4EBC-8FB04208E1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21180000" flipV="1">
                    <a:off x="2688145" y="1538370"/>
                    <a:ext cx="499810" cy="503334"/>
                  </a:xfrm>
                  <a:prstGeom prst="straightConnector1">
                    <a:avLst/>
                  </a:prstGeom>
                  <a:ln w="38100">
                    <a:solidFill>
                      <a:srgbClr val="FFFF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Connecteur droit 76">
                    <a:extLst>
                      <a:ext uri="{FF2B5EF4-FFF2-40B4-BE49-F238E27FC236}">
                        <a16:creationId xmlns:a16="http://schemas.microsoft.com/office/drawing/2014/main" id="{3B1C1E68-5C00-FC34-6A87-BBF6C0E959CA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269391" y="2401882"/>
                    <a:ext cx="190442" cy="253922"/>
                  </a:xfrm>
                  <a:prstGeom prst="line">
                    <a:avLst/>
                  </a:prstGeom>
                  <a:ln w="19050">
                    <a:solidFill>
                      <a:srgbClr val="FFFF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Connecteur droit avec flèche 77">
                    <a:extLst>
                      <a:ext uri="{FF2B5EF4-FFF2-40B4-BE49-F238E27FC236}">
                        <a16:creationId xmlns:a16="http://schemas.microsoft.com/office/drawing/2014/main" id="{CCCFF13D-9EAD-4E73-1E5E-E1C642D1E5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539087" y="2380227"/>
                    <a:ext cx="911956" cy="1176460"/>
                  </a:xfrm>
                  <a:prstGeom prst="straightConnector1">
                    <a:avLst/>
                  </a:prstGeom>
                  <a:ln w="38100">
                    <a:solidFill>
                      <a:srgbClr val="FFFF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2" name="ZoneTexte 71">
                  <a:extLst>
                    <a:ext uri="{FF2B5EF4-FFF2-40B4-BE49-F238E27FC236}">
                      <a16:creationId xmlns:a16="http://schemas.microsoft.com/office/drawing/2014/main" id="{672C6409-8083-D5AE-0C2B-1277C84EB239}"/>
                    </a:ext>
                  </a:extLst>
                </p:cNvPr>
                <p:cNvSpPr txBox="1"/>
                <p:nvPr/>
              </p:nvSpPr>
              <p:spPr>
                <a:xfrm>
                  <a:off x="958906" y="1222636"/>
                  <a:ext cx="2279611" cy="338554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Prisme biréfringent</a:t>
                  </a:r>
                  <a:endParaRPr lang="fr-FR" sz="16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7" name="Groupe 66">
                <a:extLst>
                  <a:ext uri="{FF2B5EF4-FFF2-40B4-BE49-F238E27FC236}">
                    <a16:creationId xmlns:a16="http://schemas.microsoft.com/office/drawing/2014/main" id="{733CB4EE-587C-98BB-A943-5D5FCDA95971}"/>
                  </a:ext>
                </a:extLst>
              </p:cNvPr>
              <p:cNvGrpSpPr/>
              <p:nvPr/>
            </p:nvGrpSpPr>
            <p:grpSpPr>
              <a:xfrm>
                <a:off x="5794657" y="4403777"/>
                <a:ext cx="2520979" cy="475893"/>
                <a:chOff x="1639155" y="2673060"/>
                <a:chExt cx="2520979" cy="475893"/>
              </a:xfrm>
            </p:grpSpPr>
            <p:sp>
              <p:nvSpPr>
                <p:cNvPr id="68" name="ZoneTexte 67">
                  <a:extLst>
                    <a:ext uri="{FF2B5EF4-FFF2-40B4-BE49-F238E27FC236}">
                      <a16:creationId xmlns:a16="http://schemas.microsoft.com/office/drawing/2014/main" id="{0B99EB5A-694B-1746-DFA7-FA280252155A}"/>
                    </a:ext>
                  </a:extLst>
                </p:cNvPr>
                <p:cNvSpPr txBox="1"/>
                <p:nvPr/>
              </p:nvSpPr>
              <p:spPr>
                <a:xfrm>
                  <a:off x="3359997" y="2810399"/>
                  <a:ext cx="800137" cy="338554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dirty="0">
                      <a:latin typeface="Times New Roman" pitchFamily="18" charset="0"/>
                      <a:cs typeface="Times New Roman" pitchFamily="18" charset="0"/>
                    </a:rPr>
                    <a:t>Voie 1</a:t>
                  </a:r>
                </a:p>
              </p:txBody>
            </p:sp>
            <p:sp>
              <p:nvSpPr>
                <p:cNvPr id="69" name="ZoneTexte 68">
                  <a:extLst>
                    <a:ext uri="{FF2B5EF4-FFF2-40B4-BE49-F238E27FC236}">
                      <a16:creationId xmlns:a16="http://schemas.microsoft.com/office/drawing/2014/main" id="{8B02E3A5-EB87-A847-A1B2-7F3308185F4F}"/>
                    </a:ext>
                  </a:extLst>
                </p:cNvPr>
                <p:cNvSpPr txBox="1"/>
                <p:nvPr/>
              </p:nvSpPr>
              <p:spPr>
                <a:xfrm>
                  <a:off x="1639155" y="2673060"/>
                  <a:ext cx="720001" cy="338554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dirty="0">
                      <a:latin typeface="Times New Roman" pitchFamily="18" charset="0"/>
                      <a:cs typeface="Times New Roman" pitchFamily="18" charset="0"/>
                    </a:rPr>
                    <a:t>Voie 2</a:t>
                  </a:r>
                </a:p>
              </p:txBody>
            </p:sp>
          </p:grpSp>
        </p:grp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F4D40590-2A0D-5297-9685-5A1B9BC6B410}"/>
                </a:ext>
              </a:extLst>
            </p:cNvPr>
            <p:cNvSpPr txBox="1"/>
            <p:nvPr/>
          </p:nvSpPr>
          <p:spPr>
            <a:xfrm>
              <a:off x="1571561" y="4072792"/>
              <a:ext cx="199499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  <a:latin typeface="Symbol" pitchFamily="18" charset="2"/>
                  <a:cs typeface="Times New Roman" pitchFamily="18" charset="0"/>
                </a:rPr>
                <a:t>q</a:t>
              </a:r>
              <a:endParaRPr lang="fr-FR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0AE13C9E-0344-987F-65D8-5B4EDEA6252B}"/>
                </a:ext>
              </a:extLst>
            </p:cNvPr>
            <p:cNvCxnSpPr/>
            <p:nvPr/>
          </p:nvCxnSpPr>
          <p:spPr>
            <a:xfrm>
              <a:off x="907412" y="3997674"/>
              <a:ext cx="0" cy="7616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2FBEC7E5-319F-43B0-474F-D7AD11A8C2AA}"/>
                </a:ext>
              </a:extLst>
            </p:cNvPr>
            <p:cNvCxnSpPr/>
            <p:nvPr/>
          </p:nvCxnSpPr>
          <p:spPr>
            <a:xfrm rot="21300000">
              <a:off x="913953" y="4727244"/>
              <a:ext cx="920368" cy="824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15241AA7-B9C9-0C43-CE04-336113AC6BE3}"/>
                </a:ext>
              </a:extLst>
            </p:cNvPr>
            <p:cNvCxnSpPr>
              <a:cxnSpLocks/>
            </p:cNvCxnSpPr>
            <p:nvPr/>
          </p:nvCxnSpPr>
          <p:spPr>
            <a:xfrm>
              <a:off x="1854921" y="3986547"/>
              <a:ext cx="0" cy="7934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avec flèche 57">
              <a:extLst>
                <a:ext uri="{FF2B5EF4-FFF2-40B4-BE49-F238E27FC236}">
                  <a16:creationId xmlns:a16="http://schemas.microsoft.com/office/drawing/2014/main" id="{2BB6B809-FB66-A2F4-E2FB-5C7DA6234EA7}"/>
                </a:ext>
              </a:extLst>
            </p:cNvPr>
            <p:cNvCxnSpPr/>
            <p:nvPr/>
          </p:nvCxnSpPr>
          <p:spPr>
            <a:xfrm rot="5400000" flipH="1">
              <a:off x="1182830" y="4171701"/>
              <a:ext cx="38088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avec flèche 58">
              <a:extLst>
                <a:ext uri="{FF2B5EF4-FFF2-40B4-BE49-F238E27FC236}">
                  <a16:creationId xmlns:a16="http://schemas.microsoft.com/office/drawing/2014/main" id="{26059747-313E-7EFA-348E-C49E875703AF}"/>
                </a:ext>
              </a:extLst>
            </p:cNvPr>
            <p:cNvCxnSpPr/>
            <p:nvPr/>
          </p:nvCxnSpPr>
          <p:spPr>
            <a:xfrm rot="16200000" flipV="1">
              <a:off x="1169732" y="4171701"/>
              <a:ext cx="0" cy="38088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avec flèche 59">
              <a:extLst>
                <a:ext uri="{FF2B5EF4-FFF2-40B4-BE49-F238E27FC236}">
                  <a16:creationId xmlns:a16="http://schemas.microsoft.com/office/drawing/2014/main" id="{FE680C93-C901-40C6-F167-78B1289C1D27}"/>
                </a:ext>
              </a:extLst>
            </p:cNvPr>
            <p:cNvCxnSpPr/>
            <p:nvPr/>
          </p:nvCxnSpPr>
          <p:spPr>
            <a:xfrm rot="5400000" flipH="1" flipV="1">
              <a:off x="1578803" y="4163750"/>
              <a:ext cx="0" cy="38088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avec flèche 60">
              <a:extLst>
                <a:ext uri="{FF2B5EF4-FFF2-40B4-BE49-F238E27FC236}">
                  <a16:creationId xmlns:a16="http://schemas.microsoft.com/office/drawing/2014/main" id="{B9BC8D0D-67B4-E319-4FD7-9FB1F3F89652}"/>
                </a:ext>
              </a:extLst>
            </p:cNvPr>
            <p:cNvCxnSpPr/>
            <p:nvPr/>
          </p:nvCxnSpPr>
          <p:spPr>
            <a:xfrm rot="16200000" flipH="1" flipV="1">
              <a:off x="1182830" y="4549567"/>
              <a:ext cx="38088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6801255A-6935-C09B-C40E-C1FB9D88849E}"/>
                </a:ext>
              </a:extLst>
            </p:cNvPr>
            <p:cNvCxnSpPr/>
            <p:nvPr/>
          </p:nvCxnSpPr>
          <p:spPr>
            <a:xfrm rot="21300000">
              <a:off x="913953" y="3946319"/>
              <a:ext cx="920368" cy="824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avec flèche 62">
              <a:extLst>
                <a:ext uri="{FF2B5EF4-FFF2-40B4-BE49-F238E27FC236}">
                  <a16:creationId xmlns:a16="http://schemas.microsoft.com/office/drawing/2014/main" id="{C98FB843-905D-2F3D-C2A0-EFCAA3AA8BAC}"/>
                </a:ext>
              </a:extLst>
            </p:cNvPr>
            <p:cNvCxnSpPr/>
            <p:nvPr/>
          </p:nvCxnSpPr>
          <p:spPr>
            <a:xfrm rot="16020000">
              <a:off x="1135816" y="4056832"/>
              <a:ext cx="458053" cy="583091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Arc 63">
              <a:extLst>
                <a:ext uri="{FF2B5EF4-FFF2-40B4-BE49-F238E27FC236}">
                  <a16:creationId xmlns:a16="http://schemas.microsoft.com/office/drawing/2014/main" id="{40BB8800-25E5-FD79-5AE6-D694DF9739DE}"/>
                </a:ext>
              </a:extLst>
            </p:cNvPr>
            <p:cNvSpPr/>
            <p:nvPr/>
          </p:nvSpPr>
          <p:spPr>
            <a:xfrm rot="5400000" flipH="1">
              <a:off x="1401506" y="4280385"/>
              <a:ext cx="169652" cy="113225"/>
            </a:xfrm>
            <a:prstGeom prst="arc">
              <a:avLst>
                <a:gd name="adj1" fmla="val 16061821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EB269544-AFCA-3469-94B6-26874E7669A3}"/>
                </a:ext>
              </a:extLst>
            </p:cNvPr>
            <p:cNvSpPr txBox="1"/>
            <p:nvPr/>
          </p:nvSpPr>
          <p:spPr>
            <a:xfrm>
              <a:off x="3443852" y="2175415"/>
              <a:ext cx="4984618" cy="103460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i="1" dirty="0">
                  <a:latin typeface="Times New Roman" pitchFamily="18" charset="0"/>
                  <a:cs typeface="Times New Roman" pitchFamily="18" charset="0"/>
                </a:rPr>
                <a:t>Chaque</a:t>
              </a:r>
              <a:r>
                <a:rPr lang="fr-FR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photon étant une particule </a:t>
              </a:r>
              <a:r>
                <a:rPr lang="fr-FR" sz="2000" b="1" i="1" dirty="0">
                  <a:latin typeface="Times New Roman" pitchFamily="18" charset="0"/>
                  <a:cs typeface="Times New Roman" pitchFamily="18" charset="0"/>
                </a:rPr>
                <a:t>elle ne peut sortir du prisme biréfringent que par la </a:t>
              </a:r>
              <a:r>
                <a:rPr lang="fr-FR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voie 1 </a:t>
              </a:r>
              <a:r>
                <a:rPr lang="fr-FR" sz="2000" b="1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ou</a:t>
              </a:r>
              <a:r>
                <a:rPr lang="fr-FR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la voie 2.</a:t>
              </a:r>
              <a:endParaRPr lang="fr-FR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1" name="ZoneTexte 80">
            <a:extLst>
              <a:ext uri="{FF2B5EF4-FFF2-40B4-BE49-F238E27FC236}">
                <a16:creationId xmlns:a16="http://schemas.microsoft.com/office/drawing/2014/main" id="{E318C711-BCB8-F24C-76E2-E42CEC31AF5C}"/>
              </a:ext>
            </a:extLst>
          </p:cNvPr>
          <p:cNvSpPr txBox="1"/>
          <p:nvPr/>
        </p:nvSpPr>
        <p:spPr>
          <a:xfrm>
            <a:off x="4963685" y="3111153"/>
            <a:ext cx="86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3A4F05EF-3970-FB0B-5F54-A986521A9D02}"/>
              </a:ext>
            </a:extLst>
          </p:cNvPr>
          <p:cNvSpPr txBox="1"/>
          <p:nvPr/>
        </p:nvSpPr>
        <p:spPr>
          <a:xfrm>
            <a:off x="6220715" y="3108902"/>
            <a:ext cx="90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0470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F275A4-11A0-9185-964B-F668D2F36A30}"/>
              </a:ext>
            </a:extLst>
          </p:cNvPr>
          <p:cNvSpPr/>
          <p:nvPr/>
        </p:nvSpPr>
        <p:spPr>
          <a:xfrm>
            <a:off x="791476" y="2486885"/>
            <a:ext cx="2731802" cy="2772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C078A0D5-381F-74B4-E7AC-C1AFCCCCBC93}"/>
              </a:ext>
            </a:extLst>
          </p:cNvPr>
          <p:cNvGrpSpPr/>
          <p:nvPr/>
        </p:nvGrpSpPr>
        <p:grpSpPr>
          <a:xfrm>
            <a:off x="1088655" y="4179524"/>
            <a:ext cx="947509" cy="863347"/>
            <a:chOff x="1811774" y="4595578"/>
            <a:chExt cx="947509" cy="863347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65067682-F817-23D6-B834-9FA7AA91AB71}"/>
                </a:ext>
              </a:extLst>
            </p:cNvPr>
            <p:cNvSpPr txBox="1"/>
            <p:nvPr/>
          </p:nvSpPr>
          <p:spPr>
            <a:xfrm>
              <a:off x="2475923" y="4722051"/>
              <a:ext cx="199499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  <a:latin typeface="Symbol" pitchFamily="18" charset="2"/>
                  <a:cs typeface="Times New Roman" pitchFamily="18" charset="0"/>
                </a:rPr>
                <a:t>q</a:t>
              </a:r>
              <a:endParaRPr lang="fr-FR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D06DDAF3-A902-B7F6-1A31-D506F2CAA371}"/>
                </a:ext>
              </a:extLst>
            </p:cNvPr>
            <p:cNvCxnSpPr/>
            <p:nvPr/>
          </p:nvCxnSpPr>
          <p:spPr>
            <a:xfrm>
              <a:off x="1811774" y="4646933"/>
              <a:ext cx="0" cy="7616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C18133C6-86B1-F203-630A-F242CE468587}"/>
                </a:ext>
              </a:extLst>
            </p:cNvPr>
            <p:cNvCxnSpPr/>
            <p:nvPr/>
          </p:nvCxnSpPr>
          <p:spPr>
            <a:xfrm rot="21300000">
              <a:off x="1818315" y="5376503"/>
              <a:ext cx="920368" cy="824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C937880D-11D6-D768-E422-B3FEE5C91368}"/>
                </a:ext>
              </a:extLst>
            </p:cNvPr>
            <p:cNvCxnSpPr>
              <a:cxnSpLocks/>
            </p:cNvCxnSpPr>
            <p:nvPr/>
          </p:nvCxnSpPr>
          <p:spPr>
            <a:xfrm>
              <a:off x="2759283" y="4635806"/>
              <a:ext cx="0" cy="7934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C080383E-862D-B69B-46E0-C3B8462DB06C}"/>
                </a:ext>
              </a:extLst>
            </p:cNvPr>
            <p:cNvCxnSpPr/>
            <p:nvPr/>
          </p:nvCxnSpPr>
          <p:spPr>
            <a:xfrm rot="5400000" flipH="1">
              <a:off x="2087192" y="4820960"/>
              <a:ext cx="38088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ED634C91-C324-E019-AE87-AAEC7E69DCA6}"/>
                </a:ext>
              </a:extLst>
            </p:cNvPr>
            <p:cNvCxnSpPr/>
            <p:nvPr/>
          </p:nvCxnSpPr>
          <p:spPr>
            <a:xfrm rot="16200000" flipV="1">
              <a:off x="2074094" y="4820960"/>
              <a:ext cx="0" cy="38088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1CE85006-1F74-9655-2EEA-CF242299E5BD}"/>
                </a:ext>
              </a:extLst>
            </p:cNvPr>
            <p:cNvCxnSpPr/>
            <p:nvPr/>
          </p:nvCxnSpPr>
          <p:spPr>
            <a:xfrm rot="5400000" flipH="1" flipV="1">
              <a:off x="2483165" y="4813009"/>
              <a:ext cx="0" cy="38088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B976A7D2-1C59-080C-2CD5-C987A49F7C38}"/>
                </a:ext>
              </a:extLst>
            </p:cNvPr>
            <p:cNvCxnSpPr/>
            <p:nvPr/>
          </p:nvCxnSpPr>
          <p:spPr>
            <a:xfrm rot="16200000" flipH="1" flipV="1">
              <a:off x="2087192" y="5198826"/>
              <a:ext cx="38088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988EBE1A-6BE2-D86A-414B-1D5DBE8C3DF3}"/>
                </a:ext>
              </a:extLst>
            </p:cNvPr>
            <p:cNvCxnSpPr/>
            <p:nvPr/>
          </p:nvCxnSpPr>
          <p:spPr>
            <a:xfrm rot="21300000">
              <a:off x="1818315" y="4595578"/>
              <a:ext cx="920368" cy="824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E3CDA5E0-5E51-D5A8-6D8A-F0C45DAE22C8}"/>
                </a:ext>
              </a:extLst>
            </p:cNvPr>
            <p:cNvCxnSpPr/>
            <p:nvPr/>
          </p:nvCxnSpPr>
          <p:spPr>
            <a:xfrm rot="16020000">
              <a:off x="2040178" y="4706091"/>
              <a:ext cx="458053" cy="583091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A85316D8-B00B-DF6D-A71E-316E98C63E48}"/>
                </a:ext>
              </a:extLst>
            </p:cNvPr>
            <p:cNvSpPr/>
            <p:nvPr/>
          </p:nvSpPr>
          <p:spPr>
            <a:xfrm rot="5400000" flipH="1">
              <a:off x="2305868" y="4929644"/>
              <a:ext cx="169652" cy="113225"/>
            </a:xfrm>
            <a:prstGeom prst="arc">
              <a:avLst>
                <a:gd name="adj1" fmla="val 16061821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F5834A3-93E2-C637-200A-0AD4E138E29E}"/>
              </a:ext>
            </a:extLst>
          </p:cNvPr>
          <p:cNvSpPr/>
          <p:nvPr/>
        </p:nvSpPr>
        <p:spPr>
          <a:xfrm>
            <a:off x="1800501" y="3142857"/>
            <a:ext cx="1152000" cy="8630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Cube 27">
            <a:extLst>
              <a:ext uri="{FF2B5EF4-FFF2-40B4-BE49-F238E27FC236}">
                <a16:creationId xmlns:a16="http://schemas.microsoft.com/office/drawing/2014/main" id="{2D4006D3-EB97-2884-594A-B4F01CB7E300}"/>
              </a:ext>
            </a:extLst>
          </p:cNvPr>
          <p:cNvSpPr/>
          <p:nvPr/>
        </p:nvSpPr>
        <p:spPr>
          <a:xfrm>
            <a:off x="2183163" y="3201019"/>
            <a:ext cx="507846" cy="507845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5A37D411-5329-7EC1-AD97-68268B2C5CF0}"/>
              </a:ext>
            </a:extLst>
          </p:cNvPr>
          <p:cNvCxnSpPr>
            <a:cxnSpLocks/>
          </p:cNvCxnSpPr>
          <p:nvPr/>
        </p:nvCxnSpPr>
        <p:spPr>
          <a:xfrm rot="16200000">
            <a:off x="2559117" y="2754231"/>
            <a:ext cx="0" cy="72000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BBDDF6B7-01BE-6BE3-C2E8-7CF6385CF658}"/>
              </a:ext>
            </a:extLst>
          </p:cNvPr>
          <p:cNvCxnSpPr/>
          <p:nvPr/>
        </p:nvCxnSpPr>
        <p:spPr>
          <a:xfrm>
            <a:off x="2110191" y="3206865"/>
            <a:ext cx="0" cy="54000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555D4AF5-4AAF-8465-850A-F3FBC46D2962}"/>
              </a:ext>
            </a:extLst>
          </p:cNvPr>
          <p:cNvSpPr txBox="1"/>
          <p:nvPr/>
        </p:nvSpPr>
        <p:spPr>
          <a:xfrm>
            <a:off x="432000" y="493982"/>
            <a:ext cx="8280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Principe d’un </a:t>
            </a:r>
            <a:r>
              <a:rPr lang="fr-FR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 Qubit optique ».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E0C7273-06BD-298E-D999-5B3FE032E59F}"/>
              </a:ext>
            </a:extLst>
          </p:cNvPr>
          <p:cNvSpPr txBox="1"/>
          <p:nvPr/>
        </p:nvSpPr>
        <p:spPr>
          <a:xfrm>
            <a:off x="429498" y="1712066"/>
            <a:ext cx="8280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chaque photon 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correspond une </a:t>
            </a:r>
            <a:r>
              <a:rPr lang="fr-F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vibration lumineuse perpendiculaire 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au sens de propagation (rayon lumineux)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qui fait </a:t>
            </a:r>
            <a:r>
              <a:rPr lang="fr-F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 angle </a:t>
            </a:r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itchFamily="18" charset="0"/>
              </a:rPr>
              <a:t>q</a:t>
            </a:r>
            <a:r>
              <a:rPr lang="fr-F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avec l’horizontale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B2059C7-D7CE-DFFA-F18F-5FB72AB3BE55}"/>
              </a:ext>
            </a:extLst>
          </p:cNvPr>
          <p:cNvSpPr txBox="1"/>
          <p:nvPr/>
        </p:nvSpPr>
        <p:spPr>
          <a:xfrm>
            <a:off x="432000" y="1283870"/>
            <a:ext cx="8280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On dispose d’une source de lumière qui émet des photons </a:t>
            </a:r>
            <a:r>
              <a:rPr lang="fr-FR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 par un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DF73F94-89CD-7039-B584-86B5E063EE22}"/>
              </a:ext>
            </a:extLst>
          </p:cNvPr>
          <p:cNvSpPr txBox="1"/>
          <p:nvPr/>
        </p:nvSpPr>
        <p:spPr>
          <a:xfrm>
            <a:off x="3683735" y="2470766"/>
            <a:ext cx="4984618" cy="103460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Chaque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photon étant une particule 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elle ne peut sortir du prisme biréfringent que par la 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voie 1 </a:t>
            </a:r>
            <a:r>
              <a:rPr lang="fr-FR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 voie 2.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8CF83D-17C7-683B-0D98-B833568109C7}"/>
              </a:ext>
            </a:extLst>
          </p:cNvPr>
          <p:cNvSpPr/>
          <p:nvPr/>
        </p:nvSpPr>
        <p:spPr>
          <a:xfrm>
            <a:off x="2054452" y="3219307"/>
            <a:ext cx="108000" cy="54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FB13E169-BA97-A029-FB4C-B1B10A1BC397}"/>
              </a:ext>
            </a:extLst>
          </p:cNvPr>
          <p:cNvCxnSpPr/>
          <p:nvPr/>
        </p:nvCxnSpPr>
        <p:spPr>
          <a:xfrm flipH="1">
            <a:off x="998674" y="3507384"/>
            <a:ext cx="118800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8CE47B6-872D-6634-63C6-59A588551C48}"/>
              </a:ext>
            </a:extLst>
          </p:cNvPr>
          <p:cNvCxnSpPr>
            <a:cxnSpLocks/>
          </p:cNvCxnSpPr>
          <p:nvPr/>
        </p:nvCxnSpPr>
        <p:spPr>
          <a:xfrm flipV="1">
            <a:off x="1518960" y="3433843"/>
            <a:ext cx="881106" cy="117646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DA7723AC-971A-DD8E-D660-0AC037C2CEEE}"/>
              </a:ext>
            </a:extLst>
          </p:cNvPr>
          <p:cNvSpPr/>
          <p:nvPr/>
        </p:nvSpPr>
        <p:spPr>
          <a:xfrm rot="16200000">
            <a:off x="2579164" y="2679355"/>
            <a:ext cx="108000" cy="86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9EC4F78D-B6FF-F5B9-7961-16B5FC41DC9D}"/>
              </a:ext>
            </a:extLst>
          </p:cNvPr>
          <p:cNvCxnSpPr>
            <a:cxnSpLocks noChangeAspect="1"/>
          </p:cNvCxnSpPr>
          <p:nvPr/>
        </p:nvCxnSpPr>
        <p:spPr>
          <a:xfrm rot="21180000" flipV="1">
            <a:off x="2548228" y="2653188"/>
            <a:ext cx="500471" cy="5040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44E52F2F-E82E-044F-1018-12E387146D77}"/>
              </a:ext>
            </a:extLst>
          </p:cNvPr>
          <p:cNvSpPr txBox="1"/>
          <p:nvPr/>
        </p:nvSpPr>
        <p:spPr>
          <a:xfrm>
            <a:off x="3669668" y="3455255"/>
            <a:ext cx="5010100" cy="1015663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Dans le cas où 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 photon sort 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 la voie 1, la </a:t>
            </a:r>
            <a:r>
              <a:rPr lang="fr-F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vibration lumineuse est horizontale 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itchFamily="18" charset="0"/>
                <a:sym typeface="Wingdings" panose="05000000000000000000" pitchFamily="2" charset="2"/>
              </a:rPr>
              <a:t>q</a:t>
            </a:r>
            <a:r>
              <a:rPr lang="fr-F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= 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0°)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Etat propre</a:t>
            </a:r>
            <a:r>
              <a:rPr lang="fr-F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  <a:sym typeface="Symbol"/>
              </a:rPr>
              <a:t>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  <a:sym typeface="Symbol"/>
              </a:rPr>
              <a:t>&gt; </a:t>
            </a:r>
            <a:endParaRPr lang="fr-FR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2972ACC-C391-044E-2FA5-F3B1565AD0EA}"/>
              </a:ext>
            </a:extLst>
          </p:cNvPr>
          <p:cNvSpPr txBox="1"/>
          <p:nvPr/>
        </p:nvSpPr>
        <p:spPr>
          <a:xfrm>
            <a:off x="3674726" y="4470647"/>
            <a:ext cx="50101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 la voie 2, la </a:t>
            </a:r>
            <a:r>
              <a:rPr lang="fr-F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vibration lumineuse est verticale 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itchFamily="18" charset="0"/>
                <a:sym typeface="Wingdings" panose="05000000000000000000" pitchFamily="2" charset="2"/>
              </a:rPr>
              <a:t>q</a:t>
            </a:r>
            <a:r>
              <a:rPr lang="fr-F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= 9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0°) </a:t>
            </a:r>
            <a:r>
              <a:rPr lang="fr-F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Etat</a:t>
            </a:r>
            <a:r>
              <a:rPr lang="fr-F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propre</a:t>
            </a:r>
            <a:r>
              <a:rPr lang="fr-F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  <a:sym typeface="Symbol"/>
              </a:rPr>
              <a:t>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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  <a:sym typeface="Symbol"/>
              </a:rPr>
              <a:t>&gt;</a:t>
            </a:r>
            <a:endParaRPr lang="fr-FR" sz="2000" b="1" dirty="0">
              <a:solidFill>
                <a:srgbClr val="FF0000"/>
              </a:solidFill>
            </a:endParaRP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1200230-66E1-7CFE-0692-78ACCA66C041}"/>
              </a:ext>
            </a:extLst>
          </p:cNvPr>
          <p:cNvGrpSpPr/>
          <p:nvPr/>
        </p:nvGrpSpPr>
        <p:grpSpPr>
          <a:xfrm>
            <a:off x="1091259" y="4175456"/>
            <a:ext cx="947509" cy="863347"/>
            <a:chOff x="1811774" y="4595578"/>
            <a:chExt cx="947509" cy="863347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83FE945F-5200-7A0C-3B2D-33DF7DB31E66}"/>
                </a:ext>
              </a:extLst>
            </p:cNvPr>
            <p:cNvSpPr txBox="1"/>
            <p:nvPr/>
          </p:nvSpPr>
          <p:spPr>
            <a:xfrm>
              <a:off x="2475923" y="4722051"/>
              <a:ext cx="199499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  <a:latin typeface="Symbol" pitchFamily="18" charset="2"/>
                  <a:cs typeface="Times New Roman" pitchFamily="18" charset="0"/>
                </a:rPr>
                <a:t>q</a:t>
              </a:r>
              <a:endParaRPr lang="fr-FR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CE40C755-A11D-C3F5-B2F1-4D8DBA126967}"/>
                </a:ext>
              </a:extLst>
            </p:cNvPr>
            <p:cNvCxnSpPr/>
            <p:nvPr/>
          </p:nvCxnSpPr>
          <p:spPr>
            <a:xfrm>
              <a:off x="1811774" y="4646933"/>
              <a:ext cx="0" cy="7616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F8A950F9-A1D9-BBC3-DA15-F35EF02D4D52}"/>
                </a:ext>
              </a:extLst>
            </p:cNvPr>
            <p:cNvCxnSpPr/>
            <p:nvPr/>
          </p:nvCxnSpPr>
          <p:spPr>
            <a:xfrm rot="21300000">
              <a:off x="1818315" y="5376503"/>
              <a:ext cx="920368" cy="824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0AE39F28-BDCE-A17F-ED76-15CD3D68B180}"/>
                </a:ext>
              </a:extLst>
            </p:cNvPr>
            <p:cNvCxnSpPr>
              <a:cxnSpLocks/>
            </p:cNvCxnSpPr>
            <p:nvPr/>
          </p:nvCxnSpPr>
          <p:spPr>
            <a:xfrm>
              <a:off x="2759283" y="4635806"/>
              <a:ext cx="0" cy="7934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>
              <a:extLst>
                <a:ext uri="{FF2B5EF4-FFF2-40B4-BE49-F238E27FC236}">
                  <a16:creationId xmlns:a16="http://schemas.microsoft.com/office/drawing/2014/main" id="{D86C1D8E-C5BD-DFB2-9B68-35B6A2878444}"/>
                </a:ext>
              </a:extLst>
            </p:cNvPr>
            <p:cNvCxnSpPr/>
            <p:nvPr/>
          </p:nvCxnSpPr>
          <p:spPr>
            <a:xfrm rot="5400000" flipH="1">
              <a:off x="2087192" y="4820960"/>
              <a:ext cx="38088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>
              <a:extLst>
                <a:ext uri="{FF2B5EF4-FFF2-40B4-BE49-F238E27FC236}">
                  <a16:creationId xmlns:a16="http://schemas.microsoft.com/office/drawing/2014/main" id="{C5B4097C-845F-81AB-267A-296CDD34228F}"/>
                </a:ext>
              </a:extLst>
            </p:cNvPr>
            <p:cNvCxnSpPr/>
            <p:nvPr/>
          </p:nvCxnSpPr>
          <p:spPr>
            <a:xfrm rot="16200000" flipV="1">
              <a:off x="2074094" y="4820960"/>
              <a:ext cx="0" cy="38088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>
              <a:extLst>
                <a:ext uri="{FF2B5EF4-FFF2-40B4-BE49-F238E27FC236}">
                  <a16:creationId xmlns:a16="http://schemas.microsoft.com/office/drawing/2014/main" id="{9C96F6CB-FFD0-5188-56ED-CE65C8EBED40}"/>
                </a:ext>
              </a:extLst>
            </p:cNvPr>
            <p:cNvCxnSpPr/>
            <p:nvPr/>
          </p:nvCxnSpPr>
          <p:spPr>
            <a:xfrm rot="5400000" flipH="1" flipV="1">
              <a:off x="2483165" y="4813009"/>
              <a:ext cx="0" cy="38088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>
              <a:extLst>
                <a:ext uri="{FF2B5EF4-FFF2-40B4-BE49-F238E27FC236}">
                  <a16:creationId xmlns:a16="http://schemas.microsoft.com/office/drawing/2014/main" id="{BC8B3CBD-E213-9C82-DF27-9FF0AA04AF12}"/>
                </a:ext>
              </a:extLst>
            </p:cNvPr>
            <p:cNvCxnSpPr/>
            <p:nvPr/>
          </p:nvCxnSpPr>
          <p:spPr>
            <a:xfrm rot="16200000" flipH="1" flipV="1">
              <a:off x="2087192" y="5198826"/>
              <a:ext cx="38088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6C16B1CC-45E0-9611-B7F6-3F547A944843}"/>
                </a:ext>
              </a:extLst>
            </p:cNvPr>
            <p:cNvCxnSpPr/>
            <p:nvPr/>
          </p:nvCxnSpPr>
          <p:spPr>
            <a:xfrm rot="21300000">
              <a:off x="1818315" y="4595578"/>
              <a:ext cx="920368" cy="824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82EC7AB4-D8A7-E4BA-CE27-1FAD4643ABF9}"/>
                </a:ext>
              </a:extLst>
            </p:cNvPr>
            <p:cNvCxnSpPr/>
            <p:nvPr/>
          </p:nvCxnSpPr>
          <p:spPr>
            <a:xfrm rot="16020000">
              <a:off x="2040178" y="4706091"/>
              <a:ext cx="458053" cy="583091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F10F2B49-796A-67F1-AD7F-598CA5D438A7}"/>
                </a:ext>
              </a:extLst>
            </p:cNvPr>
            <p:cNvSpPr/>
            <p:nvPr/>
          </p:nvSpPr>
          <p:spPr>
            <a:xfrm rot="5400000" flipH="1">
              <a:off x="2305868" y="4929644"/>
              <a:ext cx="169652" cy="113225"/>
            </a:xfrm>
            <a:prstGeom prst="arc">
              <a:avLst>
                <a:gd name="adj1" fmla="val 16061821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2" name="ZoneTexte 41">
            <a:extLst>
              <a:ext uri="{FF2B5EF4-FFF2-40B4-BE49-F238E27FC236}">
                <a16:creationId xmlns:a16="http://schemas.microsoft.com/office/drawing/2014/main" id="{955EB468-F15D-699A-E042-E9FBF0789BED}"/>
              </a:ext>
            </a:extLst>
          </p:cNvPr>
          <p:cNvSpPr txBox="1"/>
          <p:nvPr/>
        </p:nvSpPr>
        <p:spPr>
          <a:xfrm>
            <a:off x="3683927" y="2455051"/>
            <a:ext cx="5004000" cy="2808000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La sortie du 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photon 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du prisme biréfringent par 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voie 1 </a:t>
            </a:r>
            <a:r>
              <a:rPr lang="fr-FR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la voie 2</a:t>
            </a:r>
            <a:endParaRPr lang="fr-FR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 </a:t>
            </a:r>
            <a:r>
              <a:rPr lang="fr-FR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strictement aléatoire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68760625-AEA0-BF9F-6B66-FFCD18987481}"/>
              </a:ext>
            </a:extLst>
          </p:cNvPr>
          <p:cNvSpPr txBox="1"/>
          <p:nvPr/>
        </p:nvSpPr>
        <p:spPr>
          <a:xfrm>
            <a:off x="426925" y="6102396"/>
            <a:ext cx="8290151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Bien entendu, 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  <a:sym typeface="Symbol"/>
              </a:rPr>
              <a:t>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  <a:sym typeface="Symbol"/>
              </a:rPr>
              <a:t>&gt;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  <a:sym typeface="Symbol"/>
              </a:rPr>
              <a:t>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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  <a:sym typeface="Symbol"/>
              </a:rPr>
              <a:t>&gt;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ou 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a² + b² = 1  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1D750FF6-0A9A-B026-CCC4-9D6051900ADC}"/>
              </a:ext>
            </a:extLst>
          </p:cNvPr>
          <p:cNvSpPr txBox="1"/>
          <p:nvPr/>
        </p:nvSpPr>
        <p:spPr>
          <a:xfrm>
            <a:off x="1610962" y="2665027"/>
            <a:ext cx="800137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Voie 1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D8AFE343-5821-105A-7D26-F1AD355E5558}"/>
              </a:ext>
            </a:extLst>
          </p:cNvPr>
          <p:cNvSpPr txBox="1"/>
          <p:nvPr/>
        </p:nvSpPr>
        <p:spPr>
          <a:xfrm>
            <a:off x="886237" y="3740811"/>
            <a:ext cx="7200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Voie 2</a:t>
            </a: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1A362E9A-2A28-8FD1-FC8C-14FBC38D36BD}"/>
              </a:ext>
            </a:extLst>
          </p:cNvPr>
          <p:cNvGrpSpPr/>
          <p:nvPr/>
        </p:nvGrpSpPr>
        <p:grpSpPr>
          <a:xfrm>
            <a:off x="418654" y="2566857"/>
            <a:ext cx="8280000" cy="3151822"/>
            <a:chOff x="418654" y="2566857"/>
            <a:chExt cx="8280000" cy="3151822"/>
          </a:xfrm>
        </p:grpSpPr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0720DA83-D32B-2435-436A-3FDF5ABCA810}"/>
                </a:ext>
              </a:extLst>
            </p:cNvPr>
            <p:cNvSpPr txBox="1"/>
            <p:nvPr/>
          </p:nvSpPr>
          <p:spPr>
            <a:xfrm>
              <a:off x="418654" y="5318569"/>
              <a:ext cx="8280000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i="1" dirty="0">
                  <a:latin typeface="Times New Roman" pitchFamily="18" charset="0"/>
                  <a:cs typeface="Times New Roman" pitchFamily="18" charset="0"/>
                </a:rPr>
                <a:t>la </a:t>
              </a:r>
              <a:r>
                <a:rPr lang="fr-FR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Probabilité </a:t>
              </a:r>
              <a:r>
                <a:rPr lang="fr-FR" sz="2000" b="1" i="1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fr-FR" sz="2000" i="1" dirty="0">
                  <a:latin typeface="Times New Roman" pitchFamily="18" charset="0"/>
                  <a:cs typeface="Times New Roman" pitchFamily="18" charset="0"/>
                </a:rPr>
                <a:t>pour que le photon sorte par la </a:t>
              </a:r>
              <a:r>
                <a:rPr lang="fr-FR" sz="2000" b="1" i="1" dirty="0">
                  <a:latin typeface="Times New Roman" pitchFamily="18" charset="0"/>
                  <a:cs typeface="Times New Roman" pitchFamily="18" charset="0"/>
                </a:rPr>
                <a:t>voie 1) </a:t>
              </a:r>
              <a:r>
                <a:rPr lang="fr-FR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 Prob </a:t>
              </a:r>
              <a:r>
                <a:rPr lang="fr-FR" sz="2000" b="1" dirty="0">
                  <a:latin typeface="Times New Roman" pitchFamily="18" charset="0"/>
                  <a:cs typeface="Times New Roman" pitchFamily="18" charset="0"/>
                </a:rPr>
                <a:t>( </a:t>
              </a:r>
              <a:r>
                <a:rPr lang="fr-FR" sz="2000" b="1" dirty="0">
                  <a:latin typeface="Times New Roman" pitchFamily="18" charset="0"/>
                  <a:cs typeface="Times New Roman" pitchFamily="18" charset="0"/>
                  <a:sym typeface="Symbol"/>
                </a:rPr>
                <a:t></a:t>
              </a:r>
              <a:r>
                <a:rPr lang="fr-FR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anose="05050102010706020507" pitchFamily="18" charset="2"/>
                </a:rPr>
                <a:t></a:t>
              </a:r>
              <a:r>
                <a:rPr lang="fr-FR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000" b="1" dirty="0">
                  <a:latin typeface="Times New Roman" pitchFamily="18" charset="0"/>
                  <a:cs typeface="Times New Roman" pitchFamily="18" charset="0"/>
                  <a:sym typeface="Symbol"/>
                </a:rPr>
                <a:t>&gt;</a:t>
              </a:r>
              <a:r>
                <a:rPr lang="fr-FR" sz="2000" b="1" dirty="0">
                  <a:latin typeface="Times New Roman" pitchFamily="18" charset="0"/>
                  <a:cs typeface="Times New Roman" pitchFamily="18" charset="0"/>
                </a:rPr>
                <a:t>) = </a:t>
              </a:r>
              <a:r>
                <a:rPr lang="fr-FR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a²</a:t>
              </a:r>
              <a:endParaRPr lang="fr-FR" sz="2000" dirty="0">
                <a:solidFill>
                  <a:srgbClr val="FF0000"/>
                </a:solidFill>
              </a:endParaRP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5D34EC18-DCA2-CCAB-828D-27A450914FAA}"/>
                </a:ext>
              </a:extLst>
            </p:cNvPr>
            <p:cNvSpPr txBox="1"/>
            <p:nvPr/>
          </p:nvSpPr>
          <p:spPr>
            <a:xfrm>
              <a:off x="1583099" y="2566857"/>
              <a:ext cx="828000" cy="5760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Times New Roman" pitchFamily="18" charset="0"/>
                  <a:cs typeface="Times New Roman" pitchFamily="18" charset="0"/>
                </a:rPr>
                <a:t>Voie 1</a:t>
              </a:r>
            </a:p>
            <a:p>
              <a:pPr algn="ctr"/>
              <a:r>
                <a:rPr lang="fr-FR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a²</a:t>
              </a:r>
              <a:r>
                <a:rPr lang="fr-FR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%</a:t>
              </a: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515FF668-BADA-FBAF-12FE-3B365B43A574}"/>
              </a:ext>
            </a:extLst>
          </p:cNvPr>
          <p:cNvGrpSpPr/>
          <p:nvPr/>
        </p:nvGrpSpPr>
        <p:grpSpPr>
          <a:xfrm>
            <a:off x="434000" y="3600131"/>
            <a:ext cx="8290151" cy="2503792"/>
            <a:chOff x="388280" y="3600131"/>
            <a:chExt cx="8290151" cy="2503792"/>
          </a:xfrm>
        </p:grpSpPr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A17C22C7-54B8-2CFD-7988-9BC0D80FF52C}"/>
                </a:ext>
              </a:extLst>
            </p:cNvPr>
            <p:cNvSpPr txBox="1"/>
            <p:nvPr/>
          </p:nvSpPr>
          <p:spPr>
            <a:xfrm>
              <a:off x="388280" y="5703813"/>
              <a:ext cx="8290151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i="1" dirty="0">
                  <a:latin typeface="Times New Roman" pitchFamily="18" charset="0"/>
                  <a:cs typeface="Times New Roman" pitchFamily="18" charset="0"/>
                </a:rPr>
                <a:t>la</a:t>
              </a:r>
              <a:r>
                <a:rPr lang="fr-FR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Probabilité </a:t>
              </a:r>
              <a:r>
                <a:rPr lang="fr-FR" sz="2000" b="1" i="1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fr-FR" sz="2000" i="1" dirty="0">
                  <a:latin typeface="Times New Roman" pitchFamily="18" charset="0"/>
                  <a:cs typeface="Times New Roman" pitchFamily="18" charset="0"/>
                </a:rPr>
                <a:t>pour que le photon sorte par la </a:t>
              </a:r>
              <a:r>
                <a:rPr lang="fr-FR" sz="2000" b="1" i="1" dirty="0">
                  <a:latin typeface="Times New Roman" pitchFamily="18" charset="0"/>
                  <a:cs typeface="Times New Roman" pitchFamily="18" charset="0"/>
                </a:rPr>
                <a:t>voie 2) </a:t>
              </a:r>
              <a:r>
                <a:rPr lang="fr-FR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 Prob </a:t>
              </a:r>
              <a:r>
                <a:rPr lang="fr-FR" sz="2000" b="1" dirty="0">
                  <a:latin typeface="Times New Roman" pitchFamily="18" charset="0"/>
                  <a:cs typeface="Times New Roman" pitchFamily="18" charset="0"/>
                </a:rPr>
                <a:t>( </a:t>
              </a:r>
              <a:r>
                <a:rPr lang="fr-FR" sz="2000" b="1" dirty="0">
                  <a:latin typeface="Times New Roman" pitchFamily="18" charset="0"/>
                  <a:cs typeface="Times New Roman" pitchFamily="18" charset="0"/>
                  <a:sym typeface="Symbol"/>
                </a:rPr>
                <a:t></a:t>
              </a:r>
              <a:r>
                <a:rPr lang="fr-FR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anose="05050102010706020507" pitchFamily="18" charset="2"/>
                </a:rPr>
                <a:t></a:t>
              </a:r>
              <a:r>
                <a:rPr lang="fr-FR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000" b="1" dirty="0">
                  <a:latin typeface="Times New Roman" pitchFamily="18" charset="0"/>
                  <a:cs typeface="Times New Roman" pitchFamily="18" charset="0"/>
                  <a:sym typeface="Symbol"/>
                </a:rPr>
                <a:t>&gt;</a:t>
              </a:r>
              <a:r>
                <a:rPr lang="fr-FR" sz="2000" b="1" dirty="0">
                  <a:latin typeface="Times New Roman" pitchFamily="18" charset="0"/>
                  <a:cs typeface="Times New Roman" pitchFamily="18" charset="0"/>
                </a:rPr>
                <a:t>) = </a:t>
              </a:r>
              <a:r>
                <a:rPr lang="fr-FR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b²</a:t>
              </a:r>
              <a:endParaRPr lang="fr-FR" sz="2000" dirty="0">
                <a:solidFill>
                  <a:srgbClr val="FF0000"/>
                </a:solidFill>
              </a:endParaRP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6D362B7-3CBA-0843-F37E-BF42EE8893BF}"/>
                </a:ext>
              </a:extLst>
            </p:cNvPr>
            <p:cNvSpPr txBox="1"/>
            <p:nvPr/>
          </p:nvSpPr>
          <p:spPr>
            <a:xfrm>
              <a:off x="856034" y="3600131"/>
              <a:ext cx="720001" cy="5760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Times New Roman" pitchFamily="18" charset="0"/>
                  <a:cs typeface="Times New Roman" pitchFamily="18" charset="0"/>
                </a:rPr>
                <a:t>Voie 2</a:t>
              </a:r>
            </a:p>
            <a:p>
              <a:pPr algn="ctr"/>
              <a:r>
                <a:rPr lang="fr-FR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b²</a:t>
              </a:r>
              <a:r>
                <a:rPr lang="fr-FR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404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3.7037E-6 L 0.08368 -0.146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7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4.81481E-6 L 0.03906 -0.054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8941 0.002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42" grpId="0" animBg="1"/>
      <p:bldP spid="4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21905</TotalTime>
  <Words>2666</Words>
  <Application>Microsoft Office PowerPoint</Application>
  <PresentationFormat>Affichage à l'écran (4:3)</PresentationFormat>
  <Paragraphs>374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9" baseType="lpstr">
      <vt:lpstr>agrandirnarrow</vt:lpstr>
      <vt:lpstr>Arial</vt:lpstr>
      <vt:lpstr>Calibri</vt:lpstr>
      <vt:lpstr>Cambria</vt:lpstr>
      <vt:lpstr>FontFace</vt:lpstr>
      <vt:lpstr>Helvetica Neue</vt:lpstr>
      <vt:lpstr>Segoe UI Historic</vt:lpstr>
      <vt:lpstr>Symbol</vt:lpstr>
      <vt:lpstr>Tahoma</vt:lpstr>
      <vt:lpstr>Times New Roman</vt:lpstr>
      <vt:lpstr>Thème Office</vt:lpstr>
      <vt:lpstr> L’internet quantique:  un gage de sécurité grâce à l’intrication et la téléportation quantique.  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L’intérêt du Qubit  pour les réseaux de communications. </vt:lpstr>
      <vt:lpstr>Présentation PowerPoint</vt:lpstr>
      <vt:lpstr>Présentation PowerPoint</vt:lpstr>
      <vt:lpstr>« Superposition » de deux Qubits: intrication</vt:lpstr>
      <vt:lpstr>Présentation PowerPoint</vt:lpstr>
      <vt:lpstr>Présentation PowerPoint</vt:lpstr>
      <vt:lpstr>La téléportation quantique.</vt:lpstr>
      <vt:lpstr>Présentation PowerPoint</vt:lpstr>
      <vt:lpstr>Conclusion concernant  la téléportation quantique: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JF</dc:creator>
  <cp:lastModifiedBy>Jean</cp:lastModifiedBy>
  <cp:revision>1316</cp:revision>
  <dcterms:created xsi:type="dcterms:W3CDTF">2020-01-02T11:45:17Z</dcterms:created>
  <dcterms:modified xsi:type="dcterms:W3CDTF">2024-01-08T14:06:49Z</dcterms:modified>
</cp:coreProperties>
</file>